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27"/>
  </p:notesMasterIdLst>
  <p:handoutMasterIdLst>
    <p:handoutMasterId r:id="rId28"/>
  </p:handoutMasterIdLst>
  <p:sldIdLst>
    <p:sldId id="451" r:id="rId5"/>
    <p:sldId id="538" r:id="rId6"/>
    <p:sldId id="549" r:id="rId7"/>
    <p:sldId id="571" r:id="rId8"/>
    <p:sldId id="586" r:id="rId9"/>
    <p:sldId id="425" r:id="rId10"/>
    <p:sldId id="572" r:id="rId11"/>
    <p:sldId id="556" r:id="rId12"/>
    <p:sldId id="575" r:id="rId13"/>
    <p:sldId id="576" r:id="rId14"/>
    <p:sldId id="577" r:id="rId15"/>
    <p:sldId id="587" r:id="rId16"/>
    <p:sldId id="578" r:id="rId17"/>
    <p:sldId id="579" r:id="rId18"/>
    <p:sldId id="580" r:id="rId19"/>
    <p:sldId id="581" r:id="rId20"/>
    <p:sldId id="582" r:id="rId21"/>
    <p:sldId id="583" r:id="rId22"/>
    <p:sldId id="584" r:id="rId23"/>
    <p:sldId id="585" r:id="rId24"/>
    <p:sldId id="552" r:id="rId25"/>
    <p:sldId id="557" r:id="rId26"/>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38"/>
            <p14:sldId id="549"/>
            <p14:sldId id="571"/>
            <p14:sldId id="586"/>
          </p14:sldIdLst>
        </p14:section>
        <p14:section name="Section Opener options" id="{D3773CD4-779B-43AF-9FBD-7EF941CCFCD7}">
          <p14:sldIdLst>
            <p14:sldId id="425"/>
            <p14:sldId id="572"/>
          </p14:sldIdLst>
        </p14:section>
        <p14:section name="Content slides" id="{0C749B40-D26C-4827-815A-EF0EDBB1F1D9}">
          <p14:sldIdLst>
            <p14:sldId id="556"/>
            <p14:sldId id="575"/>
            <p14:sldId id="576"/>
            <p14:sldId id="577"/>
            <p14:sldId id="587"/>
            <p14:sldId id="578"/>
            <p14:sldId id="579"/>
            <p14:sldId id="580"/>
            <p14:sldId id="581"/>
            <p14:sldId id="582"/>
            <p14:sldId id="583"/>
            <p14:sldId id="584"/>
            <p14:sldId id="585"/>
          </p14:sldIdLst>
        </p14:section>
        <p14:section name="Content &amp; Image" id="{41083D9C-0E78-4712-A4D2-672A810DDB9A}">
          <p14:sldIdLst>
            <p14:sldId id="552"/>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4C"/>
    <a:srgbClr val="E6E7E7"/>
    <a:srgbClr val="C7FF17"/>
    <a:srgbClr val="2B0A3D"/>
    <a:srgbClr val="0070AD"/>
    <a:srgbClr val="12ABDB"/>
    <a:srgbClr val="300B48"/>
    <a:srgbClr val="D9D9D9"/>
    <a:srgbClr val="95E61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53" autoAdjust="0"/>
    <p:restoredTop sz="96215" autoAdjust="0"/>
  </p:normalViewPr>
  <p:slideViewPr>
    <p:cSldViewPr>
      <p:cViewPr varScale="1">
        <p:scale>
          <a:sx n="74" d="100"/>
          <a:sy n="74" d="100"/>
        </p:scale>
        <p:origin x="258" y="72"/>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21-08-2018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21/08/2018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15</a:t>
            </a:fld>
            <a:endParaRPr lang="pt-BR"/>
          </a:p>
        </p:txBody>
      </p:sp>
    </p:spTree>
    <p:extLst>
      <p:ext uri="{BB962C8B-B14F-4D97-AF65-F5344CB8AC3E}">
        <p14:creationId xmlns:p14="http://schemas.microsoft.com/office/powerpoint/2010/main" val="58522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16</a:t>
            </a:fld>
            <a:endParaRPr lang="pt-BR"/>
          </a:p>
        </p:txBody>
      </p:sp>
    </p:spTree>
    <p:extLst>
      <p:ext uri="{BB962C8B-B14F-4D97-AF65-F5344CB8AC3E}">
        <p14:creationId xmlns:p14="http://schemas.microsoft.com/office/powerpoint/2010/main" val="850530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17</a:t>
            </a:fld>
            <a:endParaRPr lang="pt-BR"/>
          </a:p>
        </p:txBody>
      </p:sp>
    </p:spTree>
    <p:extLst>
      <p:ext uri="{BB962C8B-B14F-4D97-AF65-F5344CB8AC3E}">
        <p14:creationId xmlns:p14="http://schemas.microsoft.com/office/powerpoint/2010/main" val="3200876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18</a:t>
            </a:fld>
            <a:endParaRPr lang="pt-BR"/>
          </a:p>
        </p:txBody>
      </p:sp>
    </p:spTree>
    <p:extLst>
      <p:ext uri="{BB962C8B-B14F-4D97-AF65-F5344CB8AC3E}">
        <p14:creationId xmlns:p14="http://schemas.microsoft.com/office/powerpoint/2010/main" val="3381196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19</a:t>
            </a:fld>
            <a:endParaRPr lang="pt-BR"/>
          </a:p>
        </p:txBody>
      </p:sp>
    </p:spTree>
    <p:extLst>
      <p:ext uri="{BB962C8B-B14F-4D97-AF65-F5344CB8AC3E}">
        <p14:creationId xmlns:p14="http://schemas.microsoft.com/office/powerpoint/2010/main" val="1626110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20</a:t>
            </a:fld>
            <a:endParaRPr lang="pt-BR"/>
          </a:p>
        </p:txBody>
      </p:sp>
    </p:spTree>
    <p:extLst>
      <p:ext uri="{BB962C8B-B14F-4D97-AF65-F5344CB8AC3E}">
        <p14:creationId xmlns:p14="http://schemas.microsoft.com/office/powerpoint/2010/main" val="1985718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Box </a:t>
            </a:r>
            <a:r>
              <a:rPr lang="en-US" dirty="0" err="1"/>
              <a:t>atras</a:t>
            </a:r>
            <a:r>
              <a:rPr lang="en-US" dirty="0"/>
              <a:t> do </a:t>
            </a:r>
            <a:r>
              <a:rPr lang="en-US" dirty="0" err="1"/>
              <a:t>texto</a:t>
            </a:r>
            <a:r>
              <a:rPr lang="en-US" dirty="0"/>
              <a:t> </a:t>
            </a:r>
            <a:r>
              <a:rPr lang="en-US" dirty="0" err="1"/>
              <a:t>desnecessario</a:t>
            </a:r>
            <a:r>
              <a:rPr lang="en-US" dirty="0"/>
              <a:t>.</a:t>
            </a:r>
            <a:r>
              <a:rPr lang="en-US" baseline="0" dirty="0"/>
              <a:t> </a:t>
            </a:r>
            <a:r>
              <a:rPr lang="en-US" baseline="0" dirty="0" err="1"/>
              <a:t>Deixar</a:t>
            </a:r>
            <a:r>
              <a:rPr lang="en-US" baseline="0" dirty="0"/>
              <a:t> o layout </a:t>
            </a:r>
            <a:r>
              <a:rPr lang="en-US" baseline="0" dirty="0" err="1"/>
              <a:t>mais</a:t>
            </a:r>
            <a:r>
              <a:rPr lang="en-US" baseline="0" dirty="0"/>
              <a:t> simples.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21</a:t>
            </a:fld>
            <a:endParaRPr lang="pt-BR"/>
          </a:p>
        </p:txBody>
      </p:sp>
    </p:spTree>
    <p:extLst>
      <p:ext uri="{BB962C8B-B14F-4D97-AF65-F5344CB8AC3E}">
        <p14:creationId xmlns:p14="http://schemas.microsoft.com/office/powerpoint/2010/main" val="3616807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343007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9</a:t>
            </a:fld>
            <a:endParaRPr lang="pt-BR"/>
          </a:p>
        </p:txBody>
      </p:sp>
    </p:spTree>
    <p:extLst>
      <p:ext uri="{BB962C8B-B14F-4D97-AF65-F5344CB8AC3E}">
        <p14:creationId xmlns:p14="http://schemas.microsoft.com/office/powerpoint/2010/main" val="3888931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10</a:t>
            </a:fld>
            <a:endParaRPr lang="pt-BR"/>
          </a:p>
        </p:txBody>
      </p:sp>
    </p:spTree>
    <p:extLst>
      <p:ext uri="{BB962C8B-B14F-4D97-AF65-F5344CB8AC3E}">
        <p14:creationId xmlns:p14="http://schemas.microsoft.com/office/powerpoint/2010/main" val="1846606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11</a:t>
            </a:fld>
            <a:endParaRPr lang="pt-BR"/>
          </a:p>
        </p:txBody>
      </p:sp>
    </p:spTree>
    <p:extLst>
      <p:ext uri="{BB962C8B-B14F-4D97-AF65-F5344CB8AC3E}">
        <p14:creationId xmlns:p14="http://schemas.microsoft.com/office/powerpoint/2010/main" val="3600428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13</a:t>
            </a:fld>
            <a:endParaRPr lang="pt-BR"/>
          </a:p>
        </p:txBody>
      </p:sp>
    </p:spTree>
    <p:extLst>
      <p:ext uri="{BB962C8B-B14F-4D97-AF65-F5344CB8AC3E}">
        <p14:creationId xmlns:p14="http://schemas.microsoft.com/office/powerpoint/2010/main" val="179779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14</a:t>
            </a:fld>
            <a:endParaRPr lang="pt-BR"/>
          </a:p>
        </p:txBody>
      </p:sp>
    </p:spTree>
    <p:extLst>
      <p:ext uri="{BB962C8B-B14F-4D97-AF65-F5344CB8AC3E}">
        <p14:creationId xmlns:p14="http://schemas.microsoft.com/office/powerpoint/2010/main" val="32208368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2.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2.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 xmlns:asvg="http://schemas.microsoft.com/office/drawing/2016/SVG/main"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0.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407988" y="1524000"/>
            <a:ext cx="6221412" cy="2332359"/>
          </a:xfrm>
          <a:ln>
            <a:solidFill>
              <a:schemeClr val="bg1"/>
            </a:solidFill>
          </a:ln>
        </p:spPr>
        <p:style>
          <a:lnRef idx="2">
            <a:schemeClr val="accent2"/>
          </a:lnRef>
          <a:fillRef idx="1">
            <a:schemeClr val="lt1"/>
          </a:fillRef>
          <a:effectRef idx="0">
            <a:schemeClr val="accent2"/>
          </a:effectRef>
          <a:fontRef idx="minor">
            <a:schemeClr val="dk1"/>
          </a:fontRef>
        </p:style>
        <p:txBody>
          <a:bodyPr/>
          <a:lstStyle/>
          <a:p>
            <a:r>
              <a:rPr lang="en-US" sz="2400" b="1" dirty="0" smtClean="0"/>
              <a:t>	</a:t>
            </a:r>
            <a:r>
              <a:rPr lang="en-US" sz="2400" b="1" dirty="0" smtClean="0">
                <a:latin typeface="Comic Sans MS" panose="030F0702030302020204" pitchFamily="66" charset="0"/>
                <a:cs typeface="Arial" panose="020B0604020202020204" pitchFamily="34" charset="0"/>
              </a:rPr>
              <a:t>Deepanshu Joshi (153004)</a:t>
            </a:r>
            <a:br>
              <a:rPr lang="en-US" sz="2400" b="1" dirty="0" smtClean="0">
                <a:latin typeface="Comic Sans MS" panose="030F0702030302020204" pitchFamily="66" charset="0"/>
                <a:cs typeface="Arial" panose="020B0604020202020204" pitchFamily="34" charset="0"/>
              </a:rPr>
            </a:br>
            <a:r>
              <a:rPr lang="en-US" sz="2400" b="1" dirty="0" smtClean="0">
                <a:latin typeface="Comic Sans MS" panose="030F0702030302020204" pitchFamily="66" charset="0"/>
                <a:cs typeface="Arial" panose="020B0604020202020204" pitchFamily="34" charset="0"/>
              </a:rPr>
              <a:t>	Shivani Katolkar (152994)</a:t>
            </a:r>
            <a:br>
              <a:rPr lang="en-US" sz="2400" b="1" dirty="0" smtClean="0">
                <a:latin typeface="Comic Sans MS" panose="030F0702030302020204" pitchFamily="66" charset="0"/>
                <a:cs typeface="Arial" panose="020B0604020202020204" pitchFamily="34" charset="0"/>
              </a:rPr>
            </a:br>
            <a:r>
              <a:rPr lang="en-US" sz="2400" b="1" dirty="0" smtClean="0">
                <a:latin typeface="Comic Sans MS" panose="030F0702030302020204" pitchFamily="66" charset="0"/>
                <a:cs typeface="Arial" panose="020B0604020202020204" pitchFamily="34" charset="0"/>
              </a:rPr>
              <a:t>	Vignesh R (152978)</a:t>
            </a:r>
            <a:br>
              <a:rPr lang="en-US" sz="2400" b="1" dirty="0" smtClean="0">
                <a:latin typeface="Comic Sans MS" panose="030F0702030302020204" pitchFamily="66" charset="0"/>
                <a:cs typeface="Arial" panose="020B0604020202020204" pitchFamily="34" charset="0"/>
              </a:rPr>
            </a:br>
            <a:r>
              <a:rPr lang="en-US" sz="2400" b="1" dirty="0" smtClean="0">
                <a:latin typeface="Comic Sans MS" panose="030F0702030302020204" pitchFamily="66" charset="0"/>
                <a:cs typeface="Arial" panose="020B0604020202020204" pitchFamily="34" charset="0"/>
              </a:rPr>
              <a:t>	Kavya S V (153046)</a:t>
            </a:r>
            <a:r>
              <a:rPr lang="en-US" sz="2400" b="1" dirty="0" smtClean="0">
                <a:latin typeface="Arial" panose="020B0604020202020204" pitchFamily="34" charset="0"/>
                <a:cs typeface="Arial" panose="020B0604020202020204" pitchFamily="34" charset="0"/>
              </a:rPr>
              <a:t/>
            </a:r>
            <a:br>
              <a:rPr lang="en-US" sz="2400" b="1" dirty="0" smtClean="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14" name="Subtitle 4"/>
          <p:cNvSpPr>
            <a:spLocks noGrp="1"/>
          </p:cNvSpPr>
          <p:nvPr>
            <p:ph type="subTitle" idx="1"/>
          </p:nvPr>
        </p:nvSpPr>
        <p:spPr/>
        <p:txBody>
          <a:bodyPr/>
          <a:lstStyle/>
          <a:p>
            <a:pPr lvl="0"/>
            <a:r>
              <a:rPr lang="en-US" dirty="0" smtClean="0"/>
              <a:t>	</a:t>
            </a:r>
          </a:p>
          <a:p>
            <a:pPr lvl="0"/>
            <a:r>
              <a:rPr lang="en-US" sz="2000" dirty="0">
                <a:latin typeface="Comic Sans MS" panose="030F0702030302020204" pitchFamily="66" charset="0"/>
              </a:rPr>
              <a:t>	</a:t>
            </a:r>
            <a:r>
              <a:rPr lang="en-US" sz="2000" dirty="0" smtClean="0">
                <a:latin typeface="Comic Sans MS" panose="030F0702030302020204" pitchFamily="66" charset="0"/>
              </a:rPr>
              <a:t>Training </a:t>
            </a:r>
            <a:r>
              <a:rPr lang="en-US" sz="2000" dirty="0">
                <a:latin typeface="Comic Sans MS" panose="030F0702030302020204" pitchFamily="66" charset="0"/>
              </a:rPr>
              <a:t>Room 4</a:t>
            </a:r>
          </a:p>
          <a:p>
            <a:pPr lvl="0"/>
            <a:r>
              <a:rPr lang="en-US" sz="2000" dirty="0" smtClean="0">
                <a:latin typeface="Comic Sans MS" panose="030F0702030302020204" pitchFamily="66" charset="0"/>
              </a:rPr>
              <a:t>	Capgemini </a:t>
            </a:r>
            <a:r>
              <a:rPr lang="en-US" sz="2000" dirty="0">
                <a:latin typeface="Comic Sans MS" panose="030F0702030302020204" pitchFamily="66" charset="0"/>
              </a:rPr>
              <a:t>MIPL</a:t>
            </a:r>
          </a:p>
          <a:p>
            <a:pPr lvl="0"/>
            <a:r>
              <a:rPr lang="en-US" sz="2000" dirty="0" smtClean="0">
                <a:latin typeface="Comic Sans MS" panose="030F0702030302020204" pitchFamily="66" charset="0"/>
              </a:rPr>
              <a:t>	Chennai</a:t>
            </a:r>
            <a:endParaRPr lang="en-US" sz="2000" dirty="0">
              <a:latin typeface="Comic Sans MS" panose="030F0702030302020204" pitchFamily="66" charset="0"/>
            </a:endParaRPr>
          </a:p>
          <a:p>
            <a:pPr lvl="0"/>
            <a:endParaRPr lang="en-US" dirty="0" smtClean="0"/>
          </a:p>
        </p:txBody>
      </p:sp>
      <p:sp>
        <p:nvSpPr>
          <p:cNvPr id="5" name="Rounded Rectangle 4"/>
          <p:cNvSpPr/>
          <p:nvPr/>
        </p:nvSpPr>
        <p:spPr>
          <a:xfrm>
            <a:off x="9906000" y="304800"/>
            <a:ext cx="2019300" cy="809894"/>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lumMod val="95000"/>
                  <a:lumOff val="5000"/>
                </a:schemeClr>
              </a:solidFill>
              <a:latin typeface="Comic Sans MS" panose="030F0702030302020204" pitchFamily="66" charset="0"/>
            </a:endParaRPr>
          </a:p>
        </p:txBody>
      </p:sp>
      <p:sp>
        <p:nvSpPr>
          <p:cNvPr id="3" name="TextBox 2"/>
          <p:cNvSpPr txBox="1"/>
          <p:nvPr/>
        </p:nvSpPr>
        <p:spPr>
          <a:xfrm>
            <a:off x="10287000" y="457200"/>
            <a:ext cx="1527646" cy="830997"/>
          </a:xfrm>
          <a:prstGeom prst="rect">
            <a:avLst/>
          </a:prstGeom>
          <a:noFill/>
        </p:spPr>
        <p:txBody>
          <a:bodyPr wrap="square" rtlCol="0">
            <a:spAutoFit/>
          </a:bodyPr>
          <a:lstStyle/>
          <a:p>
            <a:r>
              <a:rPr lang="en-US" sz="2400" b="1" dirty="0">
                <a:solidFill>
                  <a:schemeClr val="tx2"/>
                </a:solidFill>
                <a:latin typeface="Comic Sans MS" panose="030F0702030302020204" pitchFamily="66" charset="0"/>
              </a:rPr>
              <a:t>Team 1</a:t>
            </a:r>
          </a:p>
          <a:p>
            <a:endParaRPr lang="en-US" sz="2400" dirty="0"/>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3810000" y="246726"/>
            <a:ext cx="4191000" cy="1066799"/>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Brand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966503354"/>
              </p:ext>
            </p:extLst>
          </p:nvPr>
        </p:nvGraphicFramePr>
        <p:xfrm>
          <a:off x="533400" y="1447800"/>
          <a:ext cx="11048999" cy="1213164"/>
        </p:xfrm>
        <a:graphic>
          <a:graphicData uri="http://schemas.openxmlformats.org/drawingml/2006/table">
            <a:tbl>
              <a:tblPr firstRow="1" bandRow="1">
                <a:tableStyleId>{5C22544A-7EE6-4342-B048-85BDC9FD1C3A}</a:tableStyleId>
              </a:tblPr>
              <a:tblGrid>
                <a:gridCol w="3632630"/>
                <a:gridCol w="1600208"/>
                <a:gridCol w="2183531"/>
                <a:gridCol w="3632630"/>
              </a:tblGrid>
              <a:tr h="390204">
                <a:tc>
                  <a:txBody>
                    <a:bodyPr/>
                    <a:lstStyle/>
                    <a:p>
                      <a:pPr algn="ctr"/>
                      <a:r>
                        <a:rPr lang="en-US" sz="1400" dirty="0" smtClean="0">
                          <a:latin typeface="Comic Sans MS" panose="030F0702030302020204" pitchFamily="66" charset="0"/>
                        </a:rPr>
                        <a:t>Column 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Data type</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Constraint </a:t>
                      </a:r>
                    </a:p>
                  </a:txBody>
                  <a:tcPr/>
                </a:tc>
                <a:tc>
                  <a:txBody>
                    <a:bodyPr/>
                    <a:lstStyle/>
                    <a:p>
                      <a:pPr algn="ctr"/>
                      <a:r>
                        <a:rPr lang="en-US" sz="1400" dirty="0" smtClean="0">
                          <a:latin typeface="Comic Sans MS" panose="030F0702030302020204" pitchFamily="66" charset="0"/>
                        </a:rPr>
                        <a:t>Description</a:t>
                      </a:r>
                      <a:endParaRPr lang="en-US" sz="1400" dirty="0">
                        <a:latin typeface="Comic Sans MS" panose="030F0702030302020204" pitchFamily="66" charset="0"/>
                      </a:endParaRPr>
                    </a:p>
                  </a:txBody>
                  <a:tcPr/>
                </a:tc>
              </a:tr>
              <a:tr h="503026">
                <a:tc>
                  <a:txBody>
                    <a:bodyPr/>
                    <a:lstStyle/>
                    <a:p>
                      <a:pPr algn="ctr"/>
                      <a:r>
                        <a:rPr lang="en-US" sz="1400" dirty="0" err="1" smtClean="0">
                          <a:latin typeface="Comic Sans MS" panose="030F0702030302020204" pitchFamily="66" charset="0"/>
                        </a:rPr>
                        <a:t>brandId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int</a:t>
                      </a:r>
                      <a:r>
                        <a:rPr lang="en-US" sz="1400" baseline="0" dirty="0" smtClean="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Primary</a:t>
                      </a:r>
                      <a:r>
                        <a:rPr lang="en-US" sz="1400" baseline="0" dirty="0" smtClean="0">
                          <a:latin typeface="Comic Sans MS" panose="030F0702030302020204" pitchFamily="66" charset="0"/>
                        </a:rPr>
                        <a:t> key </a:t>
                      </a:r>
                    </a:p>
                    <a:p>
                      <a:pPr algn="ctr"/>
                      <a:r>
                        <a:rPr lang="en-US" sz="1400" baseline="0" dirty="0" smtClean="0">
                          <a:latin typeface="Comic Sans MS" panose="030F0702030302020204" pitchFamily="66" charset="0"/>
                        </a:rPr>
                        <a:t>Auto Generated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Used for</a:t>
                      </a:r>
                      <a:r>
                        <a:rPr lang="en-US" sz="1400" baseline="0" dirty="0" smtClean="0">
                          <a:latin typeface="Comic Sans MS" panose="030F0702030302020204" pitchFamily="66" charset="0"/>
                        </a:rPr>
                        <a:t> unique identification</a:t>
                      </a:r>
                      <a:endParaRPr lang="en-US" sz="1400" dirty="0">
                        <a:latin typeface="Comic Sans MS" panose="030F0702030302020204" pitchFamily="66" charset="0"/>
                      </a:endParaRPr>
                    </a:p>
                  </a:txBody>
                  <a:tcPr/>
                </a:tc>
              </a:tr>
              <a:tr h="295897">
                <a:tc>
                  <a:txBody>
                    <a:bodyPr/>
                    <a:lstStyle/>
                    <a:p>
                      <a:pPr algn="ctr"/>
                      <a:r>
                        <a:rPr lang="en-US" sz="1400" dirty="0" err="1" smtClean="0">
                          <a:latin typeface="Comic Sans MS" panose="030F0702030302020204" pitchFamily="66" charset="0"/>
                        </a:rPr>
                        <a:t>brandName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bl>
          </a:graphicData>
        </a:graphic>
      </p:graphicFrame>
      <p:sp>
        <p:nvSpPr>
          <p:cNvPr id="5" name="Rounded Rectangle 4"/>
          <p:cNvSpPr/>
          <p:nvPr/>
        </p:nvSpPr>
        <p:spPr>
          <a:xfrm>
            <a:off x="3810000" y="3159675"/>
            <a:ext cx="4191000" cy="1066799"/>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Category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909205187"/>
              </p:ext>
            </p:extLst>
          </p:nvPr>
        </p:nvGraphicFramePr>
        <p:xfrm>
          <a:off x="506896" y="4671207"/>
          <a:ext cx="11048999" cy="1517964"/>
        </p:xfrm>
        <a:graphic>
          <a:graphicData uri="http://schemas.openxmlformats.org/drawingml/2006/table">
            <a:tbl>
              <a:tblPr firstRow="1" bandRow="1">
                <a:tableStyleId>{5C22544A-7EE6-4342-B048-85BDC9FD1C3A}</a:tableStyleId>
              </a:tblPr>
              <a:tblGrid>
                <a:gridCol w="3632630"/>
                <a:gridCol w="1600208"/>
                <a:gridCol w="2183531"/>
                <a:gridCol w="3632630"/>
              </a:tblGrid>
              <a:tr h="390204">
                <a:tc>
                  <a:txBody>
                    <a:bodyPr/>
                    <a:lstStyle/>
                    <a:p>
                      <a:pPr algn="ctr"/>
                      <a:r>
                        <a:rPr lang="en-US" sz="1400" dirty="0" smtClean="0">
                          <a:latin typeface="Comic Sans MS" panose="030F0702030302020204" pitchFamily="66" charset="0"/>
                        </a:rPr>
                        <a:t>Column 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Data type</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Constraint </a:t>
                      </a:r>
                    </a:p>
                  </a:txBody>
                  <a:tcPr/>
                </a:tc>
                <a:tc>
                  <a:txBody>
                    <a:bodyPr/>
                    <a:lstStyle/>
                    <a:p>
                      <a:pPr algn="ctr"/>
                      <a:r>
                        <a:rPr lang="en-US" sz="1400" dirty="0" smtClean="0">
                          <a:latin typeface="Comic Sans MS" panose="030F0702030302020204" pitchFamily="66" charset="0"/>
                        </a:rPr>
                        <a:t>Description</a:t>
                      </a:r>
                      <a:endParaRPr lang="en-US" sz="1400" dirty="0">
                        <a:latin typeface="Comic Sans MS" panose="030F0702030302020204" pitchFamily="66" charset="0"/>
                      </a:endParaRPr>
                    </a:p>
                  </a:txBody>
                  <a:tcPr/>
                </a:tc>
              </a:tr>
              <a:tr h="503026">
                <a:tc>
                  <a:txBody>
                    <a:bodyPr/>
                    <a:lstStyle/>
                    <a:p>
                      <a:pPr algn="ctr"/>
                      <a:r>
                        <a:rPr lang="en-US" sz="1400" dirty="0" err="1" smtClean="0">
                          <a:latin typeface="Comic Sans MS" panose="030F0702030302020204" pitchFamily="66" charset="0"/>
                        </a:rPr>
                        <a:t>categoryId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int</a:t>
                      </a:r>
                      <a:r>
                        <a:rPr lang="en-US" sz="1400" baseline="0" dirty="0" smtClean="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Primary</a:t>
                      </a:r>
                      <a:r>
                        <a:rPr lang="en-US" sz="1400" baseline="0" dirty="0" smtClean="0">
                          <a:latin typeface="Comic Sans MS" panose="030F0702030302020204" pitchFamily="66" charset="0"/>
                        </a:rPr>
                        <a:t> key </a:t>
                      </a:r>
                    </a:p>
                    <a:p>
                      <a:pPr algn="ctr"/>
                      <a:r>
                        <a:rPr lang="en-US" sz="1400" baseline="0" dirty="0" smtClean="0">
                          <a:latin typeface="Comic Sans MS" panose="030F0702030302020204" pitchFamily="66" charset="0"/>
                        </a:rPr>
                        <a:t>Auto Generated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Used for</a:t>
                      </a:r>
                      <a:r>
                        <a:rPr lang="en-US" sz="1400" baseline="0" dirty="0" smtClean="0">
                          <a:latin typeface="Comic Sans MS" panose="030F0702030302020204" pitchFamily="66" charset="0"/>
                        </a:rPr>
                        <a:t> unique identification</a:t>
                      </a:r>
                      <a:endParaRPr lang="en-US" sz="1400" dirty="0">
                        <a:latin typeface="Comic Sans MS" panose="030F0702030302020204" pitchFamily="66" charset="0"/>
                      </a:endParaRPr>
                    </a:p>
                  </a:txBody>
                  <a:tcPr/>
                </a:tc>
              </a:tr>
              <a:tr h="295897">
                <a:tc>
                  <a:txBody>
                    <a:bodyPr/>
                    <a:lstStyle/>
                    <a:p>
                      <a:pPr algn="ctr"/>
                      <a:r>
                        <a:rPr lang="en-US" sz="1400" dirty="0" err="1" smtClean="0">
                          <a:latin typeface="Comic Sans MS" panose="030F0702030302020204" pitchFamily="66" charset="0"/>
                        </a:rPr>
                        <a:t>categoryName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295897">
                <a:tc>
                  <a:txBody>
                    <a:bodyPr/>
                    <a:lstStyle/>
                    <a:p>
                      <a:pPr algn="ctr"/>
                      <a:r>
                        <a:rPr lang="en-US" sz="1400" dirty="0" err="1" smtClean="0">
                          <a:latin typeface="Comic Sans MS" panose="030F0702030302020204" pitchFamily="66" charset="0"/>
                        </a:rPr>
                        <a:t>discountId</a:t>
                      </a:r>
                      <a:endParaRPr lang="en-US" sz="1400" dirty="0">
                        <a:latin typeface="Comic Sans MS" panose="030F0702030302020204" pitchFamily="66" charset="0"/>
                      </a:endParaRPr>
                    </a:p>
                  </a:txBody>
                  <a:tcPr/>
                </a:tc>
                <a:tc>
                  <a:txBody>
                    <a:bodyPr/>
                    <a:lstStyle/>
                    <a:p>
                      <a:pPr algn="ctr"/>
                      <a:r>
                        <a:rPr lang="en-US" sz="1400" dirty="0" err="1" smtClean="0">
                          <a:latin typeface="Comic Sans MS" panose="030F0702030302020204" pitchFamily="66" charset="0"/>
                        </a:rPr>
                        <a:t>int</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val="309177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343397" y="0"/>
            <a:ext cx="3581401" cy="1186070"/>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Inventory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242011780"/>
              </p:ext>
            </p:extLst>
          </p:nvPr>
        </p:nvGraphicFramePr>
        <p:xfrm>
          <a:off x="2057398" y="1295400"/>
          <a:ext cx="8153401" cy="5199584"/>
        </p:xfrm>
        <a:graphic>
          <a:graphicData uri="http://schemas.openxmlformats.org/drawingml/2006/table">
            <a:tbl>
              <a:tblPr firstRow="1" bandRow="1">
                <a:tableStyleId>{5C22544A-7EE6-4342-B048-85BDC9FD1C3A}</a:tableStyleId>
              </a:tblPr>
              <a:tblGrid>
                <a:gridCol w="3632630"/>
                <a:gridCol w="1600208"/>
                <a:gridCol w="2920563"/>
              </a:tblGrid>
              <a:tr h="390204">
                <a:tc>
                  <a:txBody>
                    <a:bodyPr/>
                    <a:lstStyle/>
                    <a:p>
                      <a:pPr algn="ctr"/>
                      <a:r>
                        <a:rPr lang="en-US" sz="1400" dirty="0" smtClean="0">
                          <a:latin typeface="Comic Sans MS" panose="030F0702030302020204" pitchFamily="66" charset="0"/>
                        </a:rPr>
                        <a:t>Column 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Data type</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Constraint </a:t>
                      </a:r>
                    </a:p>
                  </a:txBody>
                  <a:tcPr/>
                </a:tc>
              </a:tr>
              <a:tr h="503026">
                <a:tc>
                  <a:txBody>
                    <a:bodyPr/>
                    <a:lstStyle/>
                    <a:p>
                      <a:pPr algn="ctr"/>
                      <a:r>
                        <a:rPr lang="en-US" sz="1400" dirty="0" err="1" smtClean="0">
                          <a:latin typeface="Comic Sans MS" panose="030F0702030302020204" pitchFamily="66" charset="0"/>
                        </a:rPr>
                        <a:t>productId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int</a:t>
                      </a:r>
                      <a:r>
                        <a:rPr lang="en-US" sz="1400" baseline="0" dirty="0" smtClean="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Primary</a:t>
                      </a:r>
                      <a:r>
                        <a:rPr lang="en-US" sz="1400" baseline="0" dirty="0" smtClean="0">
                          <a:latin typeface="Comic Sans MS" panose="030F0702030302020204" pitchFamily="66" charset="0"/>
                        </a:rPr>
                        <a:t> key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smtClean="0">
                          <a:latin typeface="Comic Sans MS" panose="030F0702030302020204" pitchFamily="66" charset="0"/>
                        </a:rPr>
                        <a:t>Auto Generated </a:t>
                      </a:r>
                      <a:r>
                        <a:rPr lang="en-US" sz="1400" dirty="0" smtClean="0">
                          <a:latin typeface="Comic Sans MS" panose="030F0702030302020204" pitchFamily="66" charset="0"/>
                        </a:rPr>
                        <a:t> NotNull</a:t>
                      </a:r>
                    </a:p>
                  </a:txBody>
                  <a:tcPr/>
                </a:tc>
              </a:tr>
              <a:tr h="295897">
                <a:tc>
                  <a:txBody>
                    <a:bodyPr/>
                    <a:lstStyle/>
                    <a:p>
                      <a:pPr algn="ctr"/>
                      <a:r>
                        <a:rPr lang="en-US" sz="1400" dirty="0" smtClean="0">
                          <a:latin typeface="Comic Sans MS" panose="030F0702030302020204" pitchFamily="66" charset="0"/>
                        </a:rPr>
                        <a:t>category</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NotNull</a:t>
                      </a:r>
                      <a:endParaRPr lang="en-US" sz="1400" dirty="0">
                        <a:latin typeface="Comic Sans MS" panose="030F0702030302020204" pitchFamily="66" charset="0"/>
                      </a:endParaRPr>
                    </a:p>
                  </a:txBody>
                  <a:tcPr/>
                </a:tc>
              </a:tr>
              <a:tr h="334461">
                <a:tc>
                  <a:txBody>
                    <a:bodyPr/>
                    <a:lstStyle/>
                    <a:p>
                      <a:pPr algn="ctr"/>
                      <a:r>
                        <a:rPr lang="en-US" sz="1400" dirty="0" err="1" smtClean="0">
                          <a:latin typeface="Comic Sans MS" panose="030F0702030302020204" pitchFamily="66" charset="0"/>
                        </a:rPr>
                        <a:t>dateOfInclusion</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datetime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r>
              <a:tr h="387784">
                <a:tc>
                  <a:txBody>
                    <a:bodyPr/>
                    <a:lstStyle/>
                    <a:p>
                      <a:pPr algn="ctr"/>
                      <a:r>
                        <a:rPr lang="en-US" sz="1400" dirty="0" smtClean="0">
                          <a:latin typeface="Comic Sans MS" panose="030F0702030302020204" pitchFamily="66" charset="0"/>
                        </a:rPr>
                        <a:t>description</a:t>
                      </a:r>
                    </a:p>
                  </a:txBody>
                  <a:tcPr/>
                </a:tc>
                <a:tc>
                  <a:txBody>
                    <a:bodyPr/>
                    <a:lstStyle/>
                    <a:p>
                      <a:pPr algn="ctr"/>
                      <a:r>
                        <a:rPr lang="en-US" sz="1400" dirty="0" err="1"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unique</a:t>
                      </a:r>
                      <a:endParaRPr lang="en-US" sz="1400" dirty="0">
                        <a:latin typeface="Comic Sans MS" panose="030F0702030302020204" pitchFamily="66" charset="0"/>
                      </a:endParaRPr>
                    </a:p>
                  </a:txBody>
                  <a:tcPr/>
                </a:tc>
              </a:tr>
              <a:tr h="295897">
                <a:tc>
                  <a:txBody>
                    <a:bodyPr/>
                    <a:lstStyle/>
                    <a:p>
                      <a:pPr algn="ctr"/>
                      <a:r>
                        <a:rPr lang="en-US" sz="1400" dirty="0" err="1" smtClean="0">
                          <a:latin typeface="Comic Sans MS" panose="030F0702030302020204" pitchFamily="66" charset="0"/>
                        </a:rPr>
                        <a:t>expiryDate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datetime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r>
              <a:tr h="295897">
                <a:tc>
                  <a:txBody>
                    <a:bodyPr/>
                    <a:lstStyle/>
                    <a:p>
                      <a:pPr algn="ctr"/>
                      <a:r>
                        <a:rPr lang="en-US" sz="1400" dirty="0" err="1" smtClean="0">
                          <a:latin typeface="Comic Sans MS" panose="030F0702030302020204" pitchFamily="66" charset="0"/>
                        </a:rPr>
                        <a:t>noOfViews</a:t>
                      </a:r>
                      <a:endParaRPr lang="en-US" sz="1400" dirty="0">
                        <a:latin typeface="Comic Sans MS" panose="030F0702030302020204" pitchFamily="66" charset="0"/>
                      </a:endParaRPr>
                    </a:p>
                  </a:txBody>
                  <a:tcPr/>
                </a:tc>
                <a:tc>
                  <a:txBody>
                    <a:bodyPr/>
                    <a:lstStyle/>
                    <a:p>
                      <a:pPr algn="ctr"/>
                      <a:r>
                        <a:rPr lang="en-US" sz="1400" dirty="0" err="1" smtClean="0">
                          <a:latin typeface="Comic Sans MS" panose="030F0702030302020204" pitchFamily="66" charset="0"/>
                        </a:rPr>
                        <a:t>int</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r>
              <a:tr h="295897">
                <a:tc>
                  <a:txBody>
                    <a:bodyPr/>
                    <a:lstStyle/>
                    <a:p>
                      <a:pPr algn="ctr"/>
                      <a:r>
                        <a:rPr lang="en-US" sz="1400" dirty="0" smtClean="0">
                          <a:latin typeface="Comic Sans MS" panose="030F0702030302020204" pitchFamily="66" charset="0"/>
                        </a:rPr>
                        <a:t>price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double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a:t>
                      </a:r>
                      <a:r>
                        <a:rPr lang="en-US" sz="1400" baseline="0" dirty="0" smtClean="0">
                          <a:latin typeface="Comic Sans MS" panose="030F0702030302020204" pitchFamily="66" charset="0"/>
                        </a:rPr>
                        <a:t>Null</a:t>
                      </a:r>
                      <a:endParaRPr lang="en-US" sz="1400" dirty="0">
                        <a:latin typeface="Comic Sans MS" panose="030F0702030302020204" pitchFamily="66" charset="0"/>
                      </a:endParaRPr>
                    </a:p>
                  </a:txBody>
                  <a:tcPr/>
                </a:tc>
              </a:tr>
              <a:tr h="378330">
                <a:tc>
                  <a:txBody>
                    <a:bodyPr/>
                    <a:lstStyle/>
                    <a:p>
                      <a:pPr algn="ctr"/>
                      <a:r>
                        <a:rPr lang="en-US" sz="1400" dirty="0" err="1" smtClean="0">
                          <a:latin typeface="Comic Sans MS" panose="030F0702030302020204" pitchFamily="66" charset="0"/>
                        </a:rPr>
                        <a:t>productName</a:t>
                      </a:r>
                      <a:endParaRPr lang="en-US" sz="1400" dirty="0">
                        <a:latin typeface="Comic Sans MS" panose="030F0702030302020204" pitchFamily="66" charset="0"/>
                      </a:endParaRPr>
                    </a:p>
                  </a:txBody>
                  <a:tcPr/>
                </a:tc>
                <a:tc>
                  <a:txBody>
                    <a:bodyPr/>
                    <a:lstStyle/>
                    <a:p>
                      <a:pPr algn="ctr"/>
                      <a:r>
                        <a:rPr lang="en-US" sz="1400" dirty="0" err="1"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r>
              <a:tr h="292304">
                <a:tc>
                  <a:txBody>
                    <a:bodyPr/>
                    <a:lstStyle/>
                    <a:p>
                      <a:pPr algn="ctr"/>
                      <a:r>
                        <a:rPr lang="en-US" sz="1400" dirty="0" smtClean="0">
                          <a:latin typeface="Comic Sans MS" panose="030F0702030302020204" pitchFamily="66" charset="0"/>
                        </a:rPr>
                        <a:t>quantity</a:t>
                      </a:r>
                      <a:endParaRPr lang="en-US" sz="1400" dirty="0">
                        <a:latin typeface="Comic Sans MS" panose="030F0702030302020204" pitchFamily="66" charset="0"/>
                      </a:endParaRPr>
                    </a:p>
                  </a:txBody>
                  <a:tcPr/>
                </a:tc>
                <a:tc>
                  <a:txBody>
                    <a:bodyPr/>
                    <a:lstStyle/>
                    <a:p>
                      <a:pPr algn="ctr"/>
                      <a:r>
                        <a:rPr lang="en-US" sz="1400" dirty="0" err="1" smtClean="0">
                          <a:latin typeface="Comic Sans MS" panose="030F0702030302020204" pitchFamily="66" charset="0"/>
                        </a:rPr>
                        <a:t>int</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r>
              <a:tr h="383744">
                <a:tc>
                  <a:txBody>
                    <a:bodyPr/>
                    <a:lstStyle/>
                    <a:p>
                      <a:pPr algn="ctr"/>
                      <a:r>
                        <a:rPr lang="en-US" sz="1400" dirty="0" err="1" smtClean="0">
                          <a:latin typeface="Comic Sans MS" panose="030F0702030302020204" pitchFamily="66" charset="0"/>
                        </a:rPr>
                        <a:t>brandId</a:t>
                      </a:r>
                      <a:endParaRPr lang="en-US" sz="1400" dirty="0">
                        <a:latin typeface="Comic Sans MS" panose="030F0702030302020204" pitchFamily="66" charset="0"/>
                      </a:endParaRPr>
                    </a:p>
                  </a:txBody>
                  <a:tcPr/>
                </a:tc>
                <a:tc>
                  <a:txBody>
                    <a:bodyPr/>
                    <a:lstStyle/>
                    <a:p>
                      <a:pPr algn="ctr"/>
                      <a:r>
                        <a:rPr lang="en-US" sz="1400" dirty="0" err="1" smtClean="0">
                          <a:latin typeface="Comic Sans MS" panose="030F0702030302020204" pitchFamily="66" charset="0"/>
                        </a:rPr>
                        <a:t>int</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Foreign</a:t>
                      </a:r>
                      <a:r>
                        <a:rPr lang="en-US" sz="1400" baseline="0" dirty="0" smtClean="0">
                          <a:latin typeface="Comic Sans MS" panose="030F0702030302020204" pitchFamily="66" charset="0"/>
                        </a:rPr>
                        <a:t> Key</a:t>
                      </a:r>
                      <a:endParaRPr lang="en-US" sz="1400" dirty="0">
                        <a:latin typeface="Comic Sans MS" panose="030F0702030302020204" pitchFamily="66" charset="0"/>
                      </a:endParaRPr>
                    </a:p>
                  </a:txBody>
                  <a:tcPr/>
                </a:tc>
              </a:tr>
              <a:tr h="475184">
                <a:tc>
                  <a:txBody>
                    <a:bodyPr/>
                    <a:lstStyle/>
                    <a:p>
                      <a:pPr algn="ctr"/>
                      <a:r>
                        <a:rPr lang="en-US" sz="1400" dirty="0" err="1" smtClean="0">
                          <a:latin typeface="Comic Sans MS" panose="030F0702030302020204" pitchFamily="66" charset="0"/>
                        </a:rPr>
                        <a:t>couponId</a:t>
                      </a:r>
                      <a:endParaRPr lang="en-US" sz="1400" dirty="0">
                        <a:latin typeface="Comic Sans MS" panose="030F0702030302020204" pitchFamily="66" charset="0"/>
                      </a:endParaRPr>
                    </a:p>
                  </a:txBody>
                  <a:tcPr/>
                </a:tc>
                <a:tc>
                  <a:txBody>
                    <a:bodyPr/>
                    <a:lstStyle/>
                    <a:p>
                      <a:pPr algn="ctr"/>
                      <a:r>
                        <a:rPr lang="en-US" sz="1400" dirty="0" err="1" smtClean="0">
                          <a:latin typeface="Comic Sans MS" panose="030F0702030302020204" pitchFamily="66" charset="0"/>
                        </a:rPr>
                        <a:t>int</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Foreign</a:t>
                      </a:r>
                      <a:r>
                        <a:rPr lang="en-US" sz="1400" baseline="0" dirty="0" smtClean="0">
                          <a:latin typeface="Comic Sans MS" panose="030F0702030302020204" pitchFamily="66" charset="0"/>
                        </a:rPr>
                        <a:t> Key</a:t>
                      </a:r>
                      <a:endParaRPr lang="en-US" sz="1400" dirty="0">
                        <a:latin typeface="Comic Sans MS" panose="030F0702030302020204" pitchFamily="66" charset="0"/>
                      </a:endParaRPr>
                    </a:p>
                  </a:txBody>
                  <a:tcPr/>
                </a:tc>
              </a:tr>
              <a:tr h="332533">
                <a:tc>
                  <a:txBody>
                    <a:bodyPr/>
                    <a:lstStyle/>
                    <a:p>
                      <a:pPr algn="ctr"/>
                      <a:r>
                        <a:rPr lang="en-US" sz="1400" dirty="0" err="1" smtClean="0">
                          <a:latin typeface="Comic Sans MS" panose="030F0702030302020204" pitchFamily="66" charset="0"/>
                        </a:rPr>
                        <a:t>discountId</a:t>
                      </a:r>
                      <a:endParaRPr lang="en-US" sz="1400" dirty="0">
                        <a:latin typeface="Comic Sans MS" panose="030F0702030302020204" pitchFamily="66" charset="0"/>
                      </a:endParaRPr>
                    </a:p>
                  </a:txBody>
                  <a:tcPr/>
                </a:tc>
                <a:tc>
                  <a:txBody>
                    <a:bodyPr/>
                    <a:lstStyle/>
                    <a:p>
                      <a:pPr algn="ctr"/>
                      <a:r>
                        <a:rPr lang="en-US" sz="1400" dirty="0" err="1" smtClean="0">
                          <a:latin typeface="Comic Sans MS" panose="030F0702030302020204" pitchFamily="66" charset="0"/>
                        </a:rPr>
                        <a:t>int</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Foreign</a:t>
                      </a:r>
                      <a:r>
                        <a:rPr lang="en-US" sz="1400" baseline="0" dirty="0" smtClean="0">
                          <a:latin typeface="Comic Sans MS" panose="030F0702030302020204" pitchFamily="66" charset="0"/>
                        </a:rPr>
                        <a:t> Key</a:t>
                      </a:r>
                      <a:endParaRPr lang="en-US" sz="1400" dirty="0" smtClean="0">
                        <a:latin typeface="Comic Sans MS" panose="030F0702030302020204" pitchFamily="66" charset="0"/>
                      </a:endParaRPr>
                    </a:p>
                  </a:txBody>
                  <a:tcPr/>
                </a:tc>
              </a:tr>
              <a:tr h="475184">
                <a:tc>
                  <a:txBody>
                    <a:bodyPr/>
                    <a:lstStyle/>
                    <a:p>
                      <a:pPr algn="ctr"/>
                      <a:r>
                        <a:rPr lang="en-US" sz="1400" dirty="0" err="1" smtClean="0">
                          <a:latin typeface="Comic Sans MS" panose="030F0702030302020204" pitchFamily="66" charset="0"/>
                        </a:rPr>
                        <a:t>merchantId</a:t>
                      </a:r>
                      <a:endParaRPr lang="en-US" sz="1400" dirty="0">
                        <a:latin typeface="Comic Sans MS" panose="030F0702030302020204" pitchFamily="66" charset="0"/>
                      </a:endParaRPr>
                    </a:p>
                  </a:txBody>
                  <a:tcPr/>
                </a:tc>
                <a:tc>
                  <a:txBody>
                    <a:bodyPr/>
                    <a:lstStyle/>
                    <a:p>
                      <a:pPr algn="ctr"/>
                      <a:r>
                        <a:rPr lang="en-US" sz="1400" dirty="0" err="1" smtClean="0">
                          <a:latin typeface="Comic Sans MS" panose="030F0702030302020204" pitchFamily="66" charset="0"/>
                        </a:rPr>
                        <a:t>int</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Foreign</a:t>
                      </a:r>
                      <a:r>
                        <a:rPr lang="en-US" sz="1400" baseline="0" dirty="0" smtClean="0">
                          <a:latin typeface="Comic Sans MS" panose="030F0702030302020204" pitchFamily="66" charset="0"/>
                        </a:rPr>
                        <a:t> Key</a:t>
                      </a:r>
                      <a:endParaRPr lang="en-US" sz="1400" dirty="0" smtClean="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val="373468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
        <p:nvSpPr>
          <p:cNvPr id="3" name="TextBox 2"/>
          <p:cNvSpPr txBox="1"/>
          <p:nvPr/>
        </p:nvSpPr>
        <p:spPr>
          <a:xfrm>
            <a:off x="533400" y="1371600"/>
            <a:ext cx="5638800" cy="1107996"/>
          </a:xfrm>
          <a:prstGeom prst="rect">
            <a:avLst/>
          </a:prstGeom>
          <a:noFill/>
        </p:spPr>
        <p:txBody>
          <a:bodyPr wrap="square" rtlCol="0">
            <a:spAutoFit/>
          </a:bodyPr>
          <a:lstStyle/>
          <a:p>
            <a:r>
              <a:rPr lang="en-US" sz="6600" dirty="0" smtClean="0">
                <a:solidFill>
                  <a:schemeClr val="accent4"/>
                </a:solidFill>
                <a:latin typeface="Comic Sans MS" panose="030F0702030302020204" pitchFamily="66" charset="0"/>
              </a:rPr>
              <a:t>Screenshots</a:t>
            </a:r>
            <a:endParaRPr lang="en-US" sz="6600" dirty="0">
              <a:solidFill>
                <a:schemeClr val="accent4"/>
              </a:solidFill>
              <a:latin typeface="Comic Sans MS" panose="030F0702030302020204" pitchFamily="66" charset="0"/>
            </a:endParaRPr>
          </a:p>
        </p:txBody>
      </p:sp>
    </p:spTree>
    <p:extLst>
      <p:ext uri="{BB962C8B-B14F-4D97-AF65-F5344CB8AC3E}">
        <p14:creationId xmlns:p14="http://schemas.microsoft.com/office/powerpoint/2010/main" val="25995644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4600" y="228600"/>
            <a:ext cx="7924800" cy="523220"/>
          </a:xfrm>
          <a:prstGeom prst="rect">
            <a:avLst/>
          </a:prstGeom>
          <a:noFill/>
        </p:spPr>
        <p:txBody>
          <a:bodyPr wrap="square" rtlCol="0">
            <a:spAutoFit/>
          </a:bodyPr>
          <a:lstStyle/>
          <a:p>
            <a:pPr algn="ctr"/>
            <a:r>
              <a:rPr lang="en-US" sz="2800" b="1" u="sng" dirty="0" smtClean="0">
                <a:solidFill>
                  <a:schemeClr val="accent5">
                    <a:lumMod val="75000"/>
                  </a:schemeClr>
                </a:solidFill>
                <a:latin typeface="Comic Sans MS" panose="030F0702030302020204" pitchFamily="66" charset="0"/>
              </a:rPr>
              <a:t>Merchant Home/First Page</a:t>
            </a:r>
            <a:endParaRPr lang="en-US" sz="2800" b="1" u="sng" dirty="0">
              <a:solidFill>
                <a:schemeClr val="accent5">
                  <a:lumMod val="75000"/>
                </a:schemeClr>
              </a:solidFill>
              <a:latin typeface="Comic Sans MS" panose="030F0702030302020204" pitchFamily="66" charset="0"/>
            </a:endParaRPr>
          </a:p>
        </p:txBody>
      </p:sp>
      <p:pic>
        <p:nvPicPr>
          <p:cNvPr id="6" name="Picture 5"/>
          <p:cNvPicPr>
            <a:picLocks noChangeAspect="1"/>
          </p:cNvPicPr>
          <p:nvPr/>
        </p:nvPicPr>
        <p:blipFill>
          <a:blip r:embed="rId3"/>
          <a:stretch>
            <a:fillRect/>
          </a:stretch>
        </p:blipFill>
        <p:spPr>
          <a:xfrm>
            <a:off x="282788" y="914400"/>
            <a:ext cx="11909212" cy="5504625"/>
          </a:xfrm>
          <a:prstGeom prst="rect">
            <a:avLst/>
          </a:prstGeom>
        </p:spPr>
      </p:pic>
    </p:spTree>
    <p:extLst>
      <p:ext uri="{BB962C8B-B14F-4D97-AF65-F5344CB8AC3E}">
        <p14:creationId xmlns:p14="http://schemas.microsoft.com/office/powerpoint/2010/main" val="356071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905000" y="381000"/>
            <a:ext cx="8759952" cy="2286000"/>
          </a:xfrm>
          <a:prstGeom prst="rect">
            <a:avLst/>
          </a:prstGeom>
        </p:spPr>
      </p:pic>
      <p:sp>
        <p:nvSpPr>
          <p:cNvPr id="12" name="Up Arrow 11"/>
          <p:cNvSpPr/>
          <p:nvPr/>
        </p:nvSpPr>
        <p:spPr>
          <a:xfrm>
            <a:off x="2438400" y="2514600"/>
            <a:ext cx="228600" cy="16764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p:cNvSpPr/>
          <p:nvPr/>
        </p:nvSpPr>
        <p:spPr>
          <a:xfrm>
            <a:off x="3666052" y="2514600"/>
            <a:ext cx="228600" cy="16764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a:off x="4876800" y="2514600"/>
            <a:ext cx="228600" cy="16764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p:cNvSpPr/>
          <p:nvPr/>
        </p:nvSpPr>
        <p:spPr>
          <a:xfrm>
            <a:off x="6091012" y="2514600"/>
            <a:ext cx="228600" cy="16764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180152" y="4338935"/>
            <a:ext cx="1600200" cy="923330"/>
          </a:xfrm>
          <a:prstGeom prst="rect">
            <a:avLst/>
          </a:prstGeom>
          <a:noFill/>
        </p:spPr>
        <p:txBody>
          <a:bodyPr wrap="square" rtlCol="0">
            <a:spAutoFit/>
          </a:bodyPr>
          <a:lstStyle/>
          <a:p>
            <a:r>
              <a:rPr lang="en-US" dirty="0" smtClean="0">
                <a:solidFill>
                  <a:schemeClr val="tx2"/>
                </a:solidFill>
                <a:latin typeface="Comic Sans MS" panose="030F0702030302020204" pitchFamily="66" charset="0"/>
              </a:rPr>
              <a:t>Home </a:t>
            </a:r>
          </a:p>
          <a:p>
            <a:r>
              <a:rPr lang="en-US" dirty="0" smtClean="0">
                <a:solidFill>
                  <a:schemeClr val="tx2"/>
                </a:solidFill>
                <a:latin typeface="Comic Sans MS" panose="030F0702030302020204" pitchFamily="66" charset="0"/>
              </a:rPr>
              <a:t>Page </a:t>
            </a:r>
          </a:p>
          <a:p>
            <a:r>
              <a:rPr lang="en-US" dirty="0" smtClean="0">
                <a:solidFill>
                  <a:schemeClr val="tx2"/>
                </a:solidFill>
                <a:latin typeface="Comic Sans MS" panose="030F0702030302020204" pitchFamily="66" charset="0"/>
              </a:rPr>
              <a:t>Link</a:t>
            </a:r>
            <a:endParaRPr lang="en-US" dirty="0">
              <a:solidFill>
                <a:schemeClr val="tx2"/>
              </a:solidFill>
              <a:latin typeface="Comic Sans MS" panose="030F0702030302020204" pitchFamily="66" charset="0"/>
            </a:endParaRPr>
          </a:p>
        </p:txBody>
      </p:sp>
      <p:sp>
        <p:nvSpPr>
          <p:cNvPr id="17" name="TextBox 16"/>
          <p:cNvSpPr txBox="1"/>
          <p:nvPr/>
        </p:nvSpPr>
        <p:spPr>
          <a:xfrm>
            <a:off x="4605112" y="4338935"/>
            <a:ext cx="957488" cy="646331"/>
          </a:xfrm>
          <a:prstGeom prst="rect">
            <a:avLst/>
          </a:prstGeom>
          <a:noFill/>
        </p:spPr>
        <p:txBody>
          <a:bodyPr wrap="square" rtlCol="0">
            <a:spAutoFit/>
          </a:bodyPr>
          <a:lstStyle/>
          <a:p>
            <a:r>
              <a:rPr lang="en-US" dirty="0" smtClean="0">
                <a:solidFill>
                  <a:schemeClr val="tx2"/>
                </a:solidFill>
                <a:latin typeface="Comic Sans MS" panose="030F0702030302020204" pitchFamily="66" charset="0"/>
              </a:rPr>
              <a:t>Inbox </a:t>
            </a:r>
          </a:p>
          <a:p>
            <a:r>
              <a:rPr lang="en-US" dirty="0" smtClean="0">
                <a:solidFill>
                  <a:schemeClr val="tx2"/>
                </a:solidFill>
                <a:latin typeface="Comic Sans MS" panose="030F0702030302020204" pitchFamily="66" charset="0"/>
              </a:rPr>
              <a:t>Link</a:t>
            </a:r>
            <a:endParaRPr lang="en-US" dirty="0">
              <a:solidFill>
                <a:schemeClr val="tx2"/>
              </a:solidFill>
              <a:latin typeface="Comic Sans MS" panose="030F0702030302020204" pitchFamily="66" charset="0"/>
            </a:endParaRPr>
          </a:p>
        </p:txBody>
      </p:sp>
      <p:sp>
        <p:nvSpPr>
          <p:cNvPr id="18" name="TextBox 17"/>
          <p:cNvSpPr txBox="1"/>
          <p:nvPr/>
        </p:nvSpPr>
        <p:spPr>
          <a:xfrm>
            <a:off x="3264270" y="4338935"/>
            <a:ext cx="1600200" cy="923330"/>
          </a:xfrm>
          <a:prstGeom prst="rect">
            <a:avLst/>
          </a:prstGeom>
          <a:noFill/>
        </p:spPr>
        <p:txBody>
          <a:bodyPr wrap="square" rtlCol="0">
            <a:spAutoFit/>
          </a:bodyPr>
          <a:lstStyle/>
          <a:p>
            <a:r>
              <a:rPr lang="en-US" dirty="0" smtClean="0">
                <a:solidFill>
                  <a:schemeClr val="tx2"/>
                </a:solidFill>
                <a:latin typeface="Comic Sans MS" panose="030F0702030302020204" pitchFamily="66" charset="0"/>
              </a:rPr>
              <a:t>Inventory Control </a:t>
            </a:r>
          </a:p>
          <a:p>
            <a:r>
              <a:rPr lang="en-US" dirty="0" smtClean="0">
                <a:solidFill>
                  <a:schemeClr val="tx2"/>
                </a:solidFill>
                <a:latin typeface="Comic Sans MS" panose="030F0702030302020204" pitchFamily="66" charset="0"/>
              </a:rPr>
              <a:t>Link</a:t>
            </a:r>
            <a:endParaRPr lang="en-US" dirty="0">
              <a:solidFill>
                <a:schemeClr val="tx2"/>
              </a:solidFill>
              <a:latin typeface="Comic Sans MS" panose="030F0702030302020204" pitchFamily="66" charset="0"/>
            </a:endParaRPr>
          </a:p>
        </p:txBody>
      </p:sp>
      <p:sp>
        <p:nvSpPr>
          <p:cNvPr id="19" name="TextBox 18"/>
          <p:cNvSpPr txBox="1"/>
          <p:nvPr/>
        </p:nvSpPr>
        <p:spPr>
          <a:xfrm>
            <a:off x="5726568" y="4338935"/>
            <a:ext cx="1283832" cy="923330"/>
          </a:xfrm>
          <a:prstGeom prst="rect">
            <a:avLst/>
          </a:prstGeom>
          <a:noFill/>
        </p:spPr>
        <p:txBody>
          <a:bodyPr wrap="square" rtlCol="0">
            <a:spAutoFit/>
          </a:bodyPr>
          <a:lstStyle/>
          <a:p>
            <a:r>
              <a:rPr lang="en-US" dirty="0" smtClean="0">
                <a:solidFill>
                  <a:schemeClr val="tx2"/>
                </a:solidFill>
                <a:latin typeface="Comic Sans MS" panose="030F0702030302020204" pitchFamily="66" charset="0"/>
              </a:rPr>
              <a:t>Profile</a:t>
            </a:r>
          </a:p>
          <a:p>
            <a:r>
              <a:rPr lang="en-US" dirty="0" smtClean="0">
                <a:solidFill>
                  <a:schemeClr val="tx2"/>
                </a:solidFill>
                <a:latin typeface="Comic Sans MS" panose="030F0702030302020204" pitchFamily="66" charset="0"/>
              </a:rPr>
              <a:t>Details </a:t>
            </a:r>
          </a:p>
          <a:p>
            <a:r>
              <a:rPr lang="en-US" dirty="0" smtClean="0">
                <a:solidFill>
                  <a:schemeClr val="tx2"/>
                </a:solidFill>
                <a:latin typeface="Comic Sans MS" panose="030F0702030302020204" pitchFamily="66" charset="0"/>
              </a:rPr>
              <a:t>Link</a:t>
            </a:r>
            <a:endParaRPr lang="en-US" dirty="0">
              <a:solidFill>
                <a:schemeClr val="tx2"/>
              </a:solidFill>
              <a:latin typeface="Comic Sans MS" panose="030F0702030302020204" pitchFamily="66" charset="0"/>
            </a:endParaRPr>
          </a:p>
        </p:txBody>
      </p:sp>
      <p:sp>
        <p:nvSpPr>
          <p:cNvPr id="20" name="Up Arrow 19"/>
          <p:cNvSpPr/>
          <p:nvPr/>
        </p:nvSpPr>
        <p:spPr>
          <a:xfrm>
            <a:off x="9144000" y="2514600"/>
            <a:ext cx="228600" cy="16764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8893856" y="4338935"/>
            <a:ext cx="957488" cy="646331"/>
          </a:xfrm>
          <a:prstGeom prst="rect">
            <a:avLst/>
          </a:prstGeom>
          <a:noFill/>
        </p:spPr>
        <p:txBody>
          <a:bodyPr wrap="square" rtlCol="0">
            <a:spAutoFit/>
          </a:bodyPr>
          <a:lstStyle/>
          <a:p>
            <a:r>
              <a:rPr lang="en-US" dirty="0" smtClean="0">
                <a:solidFill>
                  <a:schemeClr val="tx2"/>
                </a:solidFill>
                <a:latin typeface="Comic Sans MS" panose="030F0702030302020204" pitchFamily="66" charset="0"/>
              </a:rPr>
              <a:t>Search </a:t>
            </a:r>
          </a:p>
          <a:p>
            <a:endParaRPr lang="en-US" dirty="0">
              <a:solidFill>
                <a:schemeClr val="tx2"/>
              </a:solidFill>
              <a:latin typeface="Comic Sans MS" panose="030F0702030302020204" pitchFamily="66" charset="0"/>
            </a:endParaRPr>
          </a:p>
        </p:txBody>
      </p:sp>
    </p:spTree>
    <p:extLst>
      <p:ext uri="{BB962C8B-B14F-4D97-AF65-F5344CB8AC3E}">
        <p14:creationId xmlns:p14="http://schemas.microsoft.com/office/powerpoint/2010/main" val="388264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615461"/>
            <a:ext cx="12192000" cy="5627077"/>
          </a:xfrm>
          <a:prstGeom prst="rect">
            <a:avLst/>
          </a:prstGeom>
        </p:spPr>
      </p:pic>
      <p:sp>
        <p:nvSpPr>
          <p:cNvPr id="22" name="TextBox 21"/>
          <p:cNvSpPr txBox="1"/>
          <p:nvPr/>
        </p:nvSpPr>
        <p:spPr>
          <a:xfrm>
            <a:off x="2514600" y="6927"/>
            <a:ext cx="7924800" cy="523220"/>
          </a:xfrm>
          <a:prstGeom prst="rect">
            <a:avLst/>
          </a:prstGeom>
          <a:noFill/>
        </p:spPr>
        <p:txBody>
          <a:bodyPr wrap="square" rtlCol="0">
            <a:spAutoFit/>
          </a:bodyPr>
          <a:lstStyle/>
          <a:p>
            <a:pPr algn="ctr"/>
            <a:r>
              <a:rPr lang="en-US" sz="2800" b="1" u="sng" dirty="0" smtClean="0">
                <a:solidFill>
                  <a:schemeClr val="accent5">
                    <a:lumMod val="75000"/>
                  </a:schemeClr>
                </a:solidFill>
                <a:latin typeface="Comic Sans MS" panose="030F0702030302020204" pitchFamily="66" charset="0"/>
              </a:rPr>
              <a:t>Inventory Management</a:t>
            </a:r>
            <a:endParaRPr lang="en-US" sz="2800" b="1" u="sng" dirty="0">
              <a:solidFill>
                <a:schemeClr val="accent5">
                  <a:lumMod val="75000"/>
                </a:schemeClr>
              </a:solidFill>
              <a:latin typeface="Comic Sans MS" panose="030F0702030302020204" pitchFamily="66" charset="0"/>
            </a:endParaRPr>
          </a:p>
        </p:txBody>
      </p:sp>
    </p:spTree>
    <p:extLst>
      <p:ext uri="{BB962C8B-B14F-4D97-AF65-F5344CB8AC3E}">
        <p14:creationId xmlns:p14="http://schemas.microsoft.com/office/powerpoint/2010/main" val="351737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2514600" y="6927"/>
            <a:ext cx="7924800" cy="523220"/>
          </a:xfrm>
          <a:prstGeom prst="rect">
            <a:avLst/>
          </a:prstGeom>
          <a:noFill/>
        </p:spPr>
        <p:txBody>
          <a:bodyPr wrap="square" rtlCol="0">
            <a:spAutoFit/>
          </a:bodyPr>
          <a:lstStyle/>
          <a:p>
            <a:pPr algn="ctr"/>
            <a:r>
              <a:rPr lang="en-US" sz="2800" b="1" u="sng" dirty="0" smtClean="0">
                <a:solidFill>
                  <a:schemeClr val="accent5">
                    <a:lumMod val="75000"/>
                  </a:schemeClr>
                </a:solidFill>
                <a:latin typeface="Comic Sans MS" panose="030F0702030302020204" pitchFamily="66" charset="0"/>
              </a:rPr>
              <a:t>Add Product</a:t>
            </a:r>
            <a:endParaRPr lang="en-US" sz="2800" b="1" u="sng" dirty="0">
              <a:solidFill>
                <a:schemeClr val="accent5">
                  <a:lumMod val="75000"/>
                </a:schemeClr>
              </a:solidFill>
              <a:latin typeface="Comic Sans MS" panose="030F0702030302020204" pitchFamily="66" charset="0"/>
            </a:endParaRPr>
          </a:p>
        </p:txBody>
      </p:sp>
      <p:pic>
        <p:nvPicPr>
          <p:cNvPr id="2" name="Picture 1"/>
          <p:cNvPicPr>
            <a:picLocks noChangeAspect="1"/>
          </p:cNvPicPr>
          <p:nvPr/>
        </p:nvPicPr>
        <p:blipFill rotWithShape="1">
          <a:blip r:embed="rId3"/>
          <a:srcRect r="26804"/>
          <a:stretch/>
        </p:blipFill>
        <p:spPr>
          <a:xfrm>
            <a:off x="152400" y="509365"/>
            <a:ext cx="6172200" cy="6327853"/>
          </a:xfrm>
          <a:prstGeom prst="rect">
            <a:avLst/>
          </a:prstGeom>
        </p:spPr>
      </p:pic>
      <p:pic>
        <p:nvPicPr>
          <p:cNvPr id="4" name="Picture 3"/>
          <p:cNvPicPr>
            <a:picLocks noChangeAspect="1"/>
          </p:cNvPicPr>
          <p:nvPr/>
        </p:nvPicPr>
        <p:blipFill>
          <a:blip r:embed="rId4"/>
          <a:stretch>
            <a:fillRect/>
          </a:stretch>
        </p:blipFill>
        <p:spPr>
          <a:xfrm>
            <a:off x="6591300" y="750332"/>
            <a:ext cx="5600700" cy="1828800"/>
          </a:xfrm>
          <a:prstGeom prst="rect">
            <a:avLst/>
          </a:prstGeom>
        </p:spPr>
      </p:pic>
      <p:pic>
        <p:nvPicPr>
          <p:cNvPr id="5" name="Picture 4"/>
          <p:cNvPicPr>
            <a:picLocks noChangeAspect="1"/>
          </p:cNvPicPr>
          <p:nvPr/>
        </p:nvPicPr>
        <p:blipFill>
          <a:blip r:embed="rId5"/>
          <a:stretch>
            <a:fillRect/>
          </a:stretch>
        </p:blipFill>
        <p:spPr>
          <a:xfrm>
            <a:off x="6629400" y="4343400"/>
            <a:ext cx="5562600" cy="1600200"/>
          </a:xfrm>
          <a:prstGeom prst="rect">
            <a:avLst/>
          </a:prstGeom>
        </p:spPr>
      </p:pic>
      <p:sp>
        <p:nvSpPr>
          <p:cNvPr id="6" name="Up Arrow 5"/>
          <p:cNvSpPr/>
          <p:nvPr/>
        </p:nvSpPr>
        <p:spPr>
          <a:xfrm>
            <a:off x="9144000" y="2590800"/>
            <a:ext cx="228600" cy="5334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9144000" y="3810000"/>
            <a:ext cx="2286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696200" y="3276600"/>
            <a:ext cx="3429000" cy="369332"/>
          </a:xfrm>
          <a:prstGeom prst="rect">
            <a:avLst/>
          </a:prstGeom>
          <a:noFill/>
        </p:spPr>
        <p:txBody>
          <a:bodyPr wrap="square" rtlCol="0">
            <a:spAutoFit/>
          </a:bodyPr>
          <a:lstStyle/>
          <a:p>
            <a:r>
              <a:rPr lang="en-US" dirty="0" smtClean="0">
                <a:solidFill>
                  <a:schemeClr val="tx2"/>
                </a:solidFill>
                <a:latin typeface="Comic Sans MS" panose="030F0702030302020204" pitchFamily="66" charset="0"/>
              </a:rPr>
              <a:t>Fetched from Database.</a:t>
            </a:r>
            <a:endParaRPr lang="en-US" dirty="0">
              <a:solidFill>
                <a:schemeClr val="tx2"/>
              </a:solidFill>
              <a:latin typeface="Comic Sans MS" panose="030F0702030302020204" pitchFamily="66" charset="0"/>
            </a:endParaRPr>
          </a:p>
        </p:txBody>
      </p:sp>
      <p:cxnSp>
        <p:nvCxnSpPr>
          <p:cNvPr id="23" name="Straight Connector 22"/>
          <p:cNvCxnSpPr/>
          <p:nvPr/>
        </p:nvCxnSpPr>
        <p:spPr>
          <a:xfrm>
            <a:off x="6466609" y="864632"/>
            <a:ext cx="0" cy="5562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29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2514600" y="6927"/>
            <a:ext cx="7924800" cy="523220"/>
          </a:xfrm>
          <a:prstGeom prst="rect">
            <a:avLst/>
          </a:prstGeom>
          <a:noFill/>
        </p:spPr>
        <p:txBody>
          <a:bodyPr wrap="square" rtlCol="0">
            <a:spAutoFit/>
          </a:bodyPr>
          <a:lstStyle/>
          <a:p>
            <a:pPr algn="ctr"/>
            <a:r>
              <a:rPr lang="en-US" sz="2800" b="1" u="sng" dirty="0" smtClean="0">
                <a:solidFill>
                  <a:schemeClr val="accent5">
                    <a:lumMod val="75000"/>
                  </a:schemeClr>
                </a:solidFill>
                <a:latin typeface="Comic Sans MS" panose="030F0702030302020204" pitchFamily="66" charset="0"/>
              </a:rPr>
              <a:t>Update &amp; Remove Product</a:t>
            </a:r>
            <a:endParaRPr lang="en-US" sz="2800" b="1" u="sng" dirty="0">
              <a:solidFill>
                <a:schemeClr val="accent5">
                  <a:lumMod val="75000"/>
                </a:schemeClr>
              </a:solidFill>
              <a:latin typeface="Comic Sans MS" panose="030F0702030302020204" pitchFamily="66" charset="0"/>
            </a:endParaRPr>
          </a:p>
        </p:txBody>
      </p:sp>
      <p:sp>
        <p:nvSpPr>
          <p:cNvPr id="8" name="Down Arrow 7"/>
          <p:cNvSpPr/>
          <p:nvPr/>
        </p:nvSpPr>
        <p:spPr>
          <a:xfrm>
            <a:off x="8991600" y="1903373"/>
            <a:ext cx="2286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848600" y="1371600"/>
            <a:ext cx="3429000" cy="369332"/>
          </a:xfrm>
          <a:prstGeom prst="rect">
            <a:avLst/>
          </a:prstGeom>
          <a:noFill/>
        </p:spPr>
        <p:txBody>
          <a:bodyPr wrap="square" rtlCol="0">
            <a:spAutoFit/>
          </a:bodyPr>
          <a:lstStyle/>
          <a:p>
            <a:r>
              <a:rPr lang="en-US" dirty="0" smtClean="0">
                <a:solidFill>
                  <a:schemeClr val="tx2"/>
                </a:solidFill>
                <a:latin typeface="Comic Sans MS" panose="030F0702030302020204" pitchFamily="66" charset="0"/>
              </a:rPr>
              <a:t>Fetched from Database.</a:t>
            </a:r>
            <a:endParaRPr lang="en-US" dirty="0">
              <a:solidFill>
                <a:schemeClr val="tx2"/>
              </a:solidFill>
              <a:latin typeface="Comic Sans MS" panose="030F0702030302020204" pitchFamily="66" charset="0"/>
            </a:endParaRPr>
          </a:p>
        </p:txBody>
      </p:sp>
      <p:pic>
        <p:nvPicPr>
          <p:cNvPr id="3" name="Picture 2"/>
          <p:cNvPicPr>
            <a:picLocks noChangeAspect="1"/>
          </p:cNvPicPr>
          <p:nvPr/>
        </p:nvPicPr>
        <p:blipFill>
          <a:blip r:embed="rId3"/>
          <a:stretch>
            <a:fillRect/>
          </a:stretch>
        </p:blipFill>
        <p:spPr>
          <a:xfrm>
            <a:off x="169285" y="533399"/>
            <a:ext cx="5774315" cy="6193679"/>
          </a:xfrm>
          <a:prstGeom prst="rect">
            <a:avLst/>
          </a:prstGeom>
        </p:spPr>
      </p:pic>
      <p:pic>
        <p:nvPicPr>
          <p:cNvPr id="7" name="Picture 6"/>
          <p:cNvPicPr>
            <a:picLocks noChangeAspect="1"/>
          </p:cNvPicPr>
          <p:nvPr/>
        </p:nvPicPr>
        <p:blipFill>
          <a:blip r:embed="rId4"/>
          <a:stretch>
            <a:fillRect/>
          </a:stretch>
        </p:blipFill>
        <p:spPr>
          <a:xfrm>
            <a:off x="6465131" y="2743200"/>
            <a:ext cx="5650153" cy="1295400"/>
          </a:xfrm>
          <a:prstGeom prst="rect">
            <a:avLst/>
          </a:prstGeom>
        </p:spPr>
      </p:pic>
      <p:cxnSp>
        <p:nvCxnSpPr>
          <p:cNvPr id="11" name="Straight Connector 10"/>
          <p:cNvCxnSpPr/>
          <p:nvPr/>
        </p:nvCxnSpPr>
        <p:spPr>
          <a:xfrm>
            <a:off x="6172200" y="762000"/>
            <a:ext cx="0" cy="5562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73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2514600" y="6927"/>
            <a:ext cx="7924800" cy="523220"/>
          </a:xfrm>
          <a:prstGeom prst="rect">
            <a:avLst/>
          </a:prstGeom>
          <a:noFill/>
        </p:spPr>
        <p:txBody>
          <a:bodyPr wrap="square" rtlCol="0">
            <a:spAutoFit/>
          </a:bodyPr>
          <a:lstStyle/>
          <a:p>
            <a:pPr algn="ctr"/>
            <a:r>
              <a:rPr lang="en-US" sz="2800" b="1" u="sng" dirty="0" smtClean="0">
                <a:solidFill>
                  <a:schemeClr val="accent5">
                    <a:lumMod val="75000"/>
                  </a:schemeClr>
                </a:solidFill>
                <a:latin typeface="Comic Sans MS" panose="030F0702030302020204" pitchFamily="66" charset="0"/>
              </a:rPr>
              <a:t>Discount &amp; Promos</a:t>
            </a:r>
            <a:endParaRPr lang="en-US" sz="2800" b="1" u="sng" dirty="0">
              <a:solidFill>
                <a:schemeClr val="accent5">
                  <a:lumMod val="75000"/>
                </a:schemeClr>
              </a:solidFill>
              <a:latin typeface="Comic Sans MS" panose="030F0702030302020204" pitchFamily="66" charset="0"/>
            </a:endParaRPr>
          </a:p>
        </p:txBody>
      </p:sp>
      <p:sp>
        <p:nvSpPr>
          <p:cNvPr id="8" name="Down Arrow 7"/>
          <p:cNvSpPr/>
          <p:nvPr/>
        </p:nvSpPr>
        <p:spPr>
          <a:xfrm>
            <a:off x="8991600" y="1903373"/>
            <a:ext cx="2286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848600" y="1371600"/>
            <a:ext cx="3429000" cy="369332"/>
          </a:xfrm>
          <a:prstGeom prst="rect">
            <a:avLst/>
          </a:prstGeom>
          <a:noFill/>
        </p:spPr>
        <p:txBody>
          <a:bodyPr wrap="square" rtlCol="0">
            <a:spAutoFit/>
          </a:bodyPr>
          <a:lstStyle/>
          <a:p>
            <a:r>
              <a:rPr lang="en-US" dirty="0" smtClean="0">
                <a:solidFill>
                  <a:schemeClr val="tx2"/>
                </a:solidFill>
                <a:latin typeface="Comic Sans MS" panose="030F0702030302020204" pitchFamily="66" charset="0"/>
              </a:rPr>
              <a:t>Fetched from Database.</a:t>
            </a:r>
            <a:endParaRPr lang="en-US" dirty="0">
              <a:solidFill>
                <a:schemeClr val="tx2"/>
              </a:solidFill>
              <a:latin typeface="Comic Sans MS" panose="030F0702030302020204" pitchFamily="66" charset="0"/>
            </a:endParaRPr>
          </a:p>
        </p:txBody>
      </p:sp>
      <p:pic>
        <p:nvPicPr>
          <p:cNvPr id="7" name="Picture 6"/>
          <p:cNvPicPr>
            <a:picLocks noChangeAspect="1"/>
          </p:cNvPicPr>
          <p:nvPr/>
        </p:nvPicPr>
        <p:blipFill>
          <a:blip r:embed="rId3"/>
          <a:stretch>
            <a:fillRect/>
          </a:stretch>
        </p:blipFill>
        <p:spPr>
          <a:xfrm>
            <a:off x="6629400" y="2743200"/>
            <a:ext cx="5485884" cy="1307279"/>
          </a:xfrm>
          <a:prstGeom prst="rect">
            <a:avLst/>
          </a:prstGeom>
        </p:spPr>
      </p:pic>
      <p:pic>
        <p:nvPicPr>
          <p:cNvPr id="2" name="Picture 1"/>
          <p:cNvPicPr>
            <a:picLocks noChangeAspect="1"/>
          </p:cNvPicPr>
          <p:nvPr/>
        </p:nvPicPr>
        <p:blipFill>
          <a:blip r:embed="rId4"/>
          <a:stretch>
            <a:fillRect/>
          </a:stretch>
        </p:blipFill>
        <p:spPr>
          <a:xfrm>
            <a:off x="152400" y="530146"/>
            <a:ext cx="5943600" cy="5794453"/>
          </a:xfrm>
          <a:prstGeom prst="rect">
            <a:avLst/>
          </a:prstGeom>
        </p:spPr>
      </p:pic>
      <p:cxnSp>
        <p:nvCxnSpPr>
          <p:cNvPr id="10" name="Straight Connector 9"/>
          <p:cNvCxnSpPr/>
          <p:nvPr/>
        </p:nvCxnSpPr>
        <p:spPr>
          <a:xfrm>
            <a:off x="6324600" y="761999"/>
            <a:ext cx="0" cy="5562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66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2514600" y="6927"/>
            <a:ext cx="7924800" cy="523220"/>
          </a:xfrm>
          <a:prstGeom prst="rect">
            <a:avLst/>
          </a:prstGeom>
          <a:noFill/>
        </p:spPr>
        <p:txBody>
          <a:bodyPr wrap="square" rtlCol="0">
            <a:spAutoFit/>
          </a:bodyPr>
          <a:lstStyle/>
          <a:p>
            <a:pPr algn="ctr"/>
            <a:r>
              <a:rPr lang="en-US" sz="2800" b="1" u="sng" dirty="0" smtClean="0">
                <a:solidFill>
                  <a:schemeClr val="accent5">
                    <a:lumMod val="75000"/>
                  </a:schemeClr>
                </a:solidFill>
                <a:latin typeface="Comic Sans MS" panose="030F0702030302020204" pitchFamily="66" charset="0"/>
              </a:rPr>
              <a:t>My Profile</a:t>
            </a:r>
            <a:endParaRPr lang="en-US" sz="2800" b="1" u="sng" dirty="0">
              <a:solidFill>
                <a:schemeClr val="accent5">
                  <a:lumMod val="75000"/>
                </a:schemeClr>
              </a:solidFill>
              <a:latin typeface="Comic Sans MS" panose="030F0702030302020204" pitchFamily="66" charset="0"/>
            </a:endParaRPr>
          </a:p>
        </p:txBody>
      </p:sp>
      <p:sp>
        <p:nvSpPr>
          <p:cNvPr id="8" name="Down Arrow 7"/>
          <p:cNvSpPr/>
          <p:nvPr/>
        </p:nvSpPr>
        <p:spPr>
          <a:xfrm>
            <a:off x="8991600" y="1903373"/>
            <a:ext cx="2286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848600" y="1371600"/>
            <a:ext cx="3429000" cy="369332"/>
          </a:xfrm>
          <a:prstGeom prst="rect">
            <a:avLst/>
          </a:prstGeom>
          <a:noFill/>
        </p:spPr>
        <p:txBody>
          <a:bodyPr wrap="square" rtlCol="0">
            <a:spAutoFit/>
          </a:bodyPr>
          <a:lstStyle/>
          <a:p>
            <a:r>
              <a:rPr lang="en-US" dirty="0" smtClean="0">
                <a:solidFill>
                  <a:schemeClr val="tx2"/>
                </a:solidFill>
                <a:latin typeface="Comic Sans MS" panose="030F0702030302020204" pitchFamily="66" charset="0"/>
              </a:rPr>
              <a:t>Fetched from Database.</a:t>
            </a:r>
            <a:endParaRPr lang="en-US" dirty="0">
              <a:solidFill>
                <a:schemeClr val="tx2"/>
              </a:solidFill>
              <a:latin typeface="Comic Sans MS" panose="030F0702030302020204" pitchFamily="66" charset="0"/>
            </a:endParaRPr>
          </a:p>
        </p:txBody>
      </p:sp>
      <p:pic>
        <p:nvPicPr>
          <p:cNvPr id="3" name="Picture 2"/>
          <p:cNvPicPr>
            <a:picLocks noChangeAspect="1"/>
          </p:cNvPicPr>
          <p:nvPr/>
        </p:nvPicPr>
        <p:blipFill>
          <a:blip r:embed="rId3"/>
          <a:stretch>
            <a:fillRect/>
          </a:stretch>
        </p:blipFill>
        <p:spPr>
          <a:xfrm>
            <a:off x="685800" y="516292"/>
            <a:ext cx="4572000" cy="3812435"/>
          </a:xfrm>
          <a:prstGeom prst="rect">
            <a:avLst/>
          </a:prstGeom>
        </p:spPr>
      </p:pic>
      <p:pic>
        <p:nvPicPr>
          <p:cNvPr id="4" name="Picture 3"/>
          <p:cNvPicPr>
            <a:picLocks noChangeAspect="1"/>
          </p:cNvPicPr>
          <p:nvPr/>
        </p:nvPicPr>
        <p:blipFill>
          <a:blip r:embed="rId4"/>
          <a:stretch>
            <a:fillRect/>
          </a:stretch>
        </p:blipFill>
        <p:spPr>
          <a:xfrm>
            <a:off x="876300" y="4114800"/>
            <a:ext cx="4191000" cy="2447143"/>
          </a:xfrm>
          <a:prstGeom prst="rect">
            <a:avLst/>
          </a:prstGeom>
        </p:spPr>
      </p:pic>
      <p:pic>
        <p:nvPicPr>
          <p:cNvPr id="6" name="Picture 5"/>
          <p:cNvPicPr>
            <a:picLocks noChangeAspect="1"/>
          </p:cNvPicPr>
          <p:nvPr/>
        </p:nvPicPr>
        <p:blipFill>
          <a:blip r:embed="rId5"/>
          <a:stretch>
            <a:fillRect/>
          </a:stretch>
        </p:blipFill>
        <p:spPr>
          <a:xfrm>
            <a:off x="7468960" y="2971800"/>
            <a:ext cx="3502479" cy="1885950"/>
          </a:xfrm>
          <a:prstGeom prst="rect">
            <a:avLst/>
          </a:prstGeom>
          <a:ln w="88900" cap="sq" cmpd="thickThin">
            <a:solidFill>
              <a:srgbClr val="000000"/>
            </a:solidFill>
            <a:prstDash val="solid"/>
            <a:miter lim="800000"/>
          </a:ln>
          <a:effectLst>
            <a:innerShdw blurRad="76200">
              <a:srgbClr val="000000"/>
            </a:innerShdw>
          </a:effectLst>
        </p:spPr>
      </p:pic>
      <p:cxnSp>
        <p:nvCxnSpPr>
          <p:cNvPr id="11" name="Straight Connector 10"/>
          <p:cNvCxnSpPr/>
          <p:nvPr/>
        </p:nvCxnSpPr>
        <p:spPr>
          <a:xfrm>
            <a:off x="6477000" y="762000"/>
            <a:ext cx="0" cy="5562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35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 xmlns:a16="http://schemas.microsoft.com/office/drawing/2014/main" id="{CDAD4CD6-0D42-4B53-A553-167F9F359564}"/>
              </a:ext>
            </a:extLst>
          </p:cNvPr>
          <p:cNvSpPr>
            <a:spLocks noGrp="1"/>
          </p:cNvSpPr>
          <p:nvPr>
            <p:ph type="body" sz="quarter" idx="10"/>
          </p:nvPr>
        </p:nvSpPr>
        <p:spPr/>
        <p:txBody>
          <a:bodyPr>
            <a:normAutofit/>
          </a:bodyPr>
          <a:lstStyle/>
          <a:p>
            <a:r>
              <a:rPr lang="en-US" sz="4400" b="1" dirty="0" smtClean="0">
                <a:latin typeface="Comic Sans MS" panose="030F0702030302020204" pitchFamily="66" charset="0"/>
                <a:cs typeface="Vrinda" panose="020B0502040204020203" pitchFamily="34" charset="0"/>
              </a:rPr>
              <a:t>FLP PROJECT 2018</a:t>
            </a:r>
            <a:endParaRPr lang="en-US" sz="4400" b="1" dirty="0">
              <a:latin typeface="Comic Sans MS" panose="030F0702030302020204" pitchFamily="66" charset="0"/>
              <a:cs typeface="Vrinda" panose="020B0502040204020203" pitchFamily="34" charset="0"/>
            </a:endParaRPr>
          </a:p>
        </p:txBody>
      </p:sp>
      <p:sp>
        <p:nvSpPr>
          <p:cNvPr id="6" name="Text Placeholder 5">
            <a:extLst>
              <a:ext uri="{FF2B5EF4-FFF2-40B4-BE49-F238E27FC236}">
                <a16:creationId xmlns="" xmlns:a16="http://schemas.microsoft.com/office/drawing/2014/main" id="{89B4E149-2582-4289-A77E-932BC6D661BF}"/>
              </a:ext>
            </a:extLst>
          </p:cNvPr>
          <p:cNvSpPr>
            <a:spLocks noGrp="1"/>
          </p:cNvSpPr>
          <p:nvPr>
            <p:ph type="body" sz="quarter" idx="11"/>
          </p:nvPr>
        </p:nvSpPr>
        <p:spPr>
          <a:xfrm>
            <a:off x="6408717" y="5237168"/>
            <a:ext cx="5401341" cy="1400319"/>
          </a:xfrm>
        </p:spPr>
        <p:txBody>
          <a:bodyPr>
            <a:normAutofit fontScale="25000" lnSpcReduction="20000"/>
          </a:bodyPr>
          <a:lstStyle/>
          <a:p>
            <a:pPr lvl="0"/>
            <a:r>
              <a:rPr lang="en-US" dirty="0"/>
              <a:t>	</a:t>
            </a:r>
            <a:r>
              <a:rPr lang="en-US" sz="5600" b="1" dirty="0">
                <a:latin typeface="Comic Sans MS" panose="030F0702030302020204" pitchFamily="66" charset="0"/>
              </a:rPr>
              <a:t>Training Room 4</a:t>
            </a:r>
          </a:p>
          <a:p>
            <a:pPr lvl="0"/>
            <a:r>
              <a:rPr lang="en-US" sz="5600" b="1" dirty="0">
                <a:latin typeface="Comic Sans MS" panose="030F0702030302020204" pitchFamily="66" charset="0"/>
              </a:rPr>
              <a:t>	Capgemini </a:t>
            </a:r>
            <a:r>
              <a:rPr lang="en-US" sz="5600" b="1" dirty="0" smtClean="0">
                <a:latin typeface="Comic Sans MS" panose="030F0702030302020204" pitchFamily="66" charset="0"/>
              </a:rPr>
              <a:t>MIPL</a:t>
            </a:r>
          </a:p>
          <a:p>
            <a:pPr lvl="0"/>
            <a:r>
              <a:rPr lang="en-US" sz="5600" b="1" dirty="0" smtClean="0">
                <a:latin typeface="Comic Sans MS" panose="030F0702030302020204" pitchFamily="66" charset="0"/>
              </a:rPr>
              <a:t>	Chennai</a:t>
            </a:r>
          </a:p>
          <a:p>
            <a:pPr lvl="0"/>
            <a:r>
              <a:rPr lang="en-US" sz="5600" b="1" dirty="0" smtClean="0">
                <a:latin typeface="Comic Sans MS" panose="030F0702030302020204" pitchFamily="66" charset="0"/>
              </a:rPr>
              <a:t>21</a:t>
            </a:r>
            <a:r>
              <a:rPr lang="en-US" sz="5600" b="1" baseline="30000" dirty="0" smtClean="0">
                <a:latin typeface="Comic Sans MS" panose="030F0702030302020204" pitchFamily="66" charset="0"/>
              </a:rPr>
              <a:t>st</a:t>
            </a:r>
            <a:r>
              <a:rPr lang="en-US" sz="5600" b="1" dirty="0" smtClean="0">
                <a:latin typeface="Comic Sans MS" panose="030F0702030302020204" pitchFamily="66" charset="0"/>
              </a:rPr>
              <a:t> August 2018</a:t>
            </a:r>
            <a:endParaRPr lang="en-US" sz="5600" b="1" dirty="0">
              <a:latin typeface="Comic Sans MS" panose="030F0702030302020204" pitchFamily="66" charset="0"/>
            </a:endParaRPr>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2514600" y="6927"/>
            <a:ext cx="7924800" cy="523220"/>
          </a:xfrm>
          <a:prstGeom prst="rect">
            <a:avLst/>
          </a:prstGeom>
          <a:noFill/>
        </p:spPr>
        <p:txBody>
          <a:bodyPr wrap="square" rtlCol="0">
            <a:spAutoFit/>
          </a:bodyPr>
          <a:lstStyle/>
          <a:p>
            <a:pPr algn="ctr"/>
            <a:r>
              <a:rPr lang="en-US" sz="2800" b="1" u="sng" dirty="0" smtClean="0">
                <a:solidFill>
                  <a:schemeClr val="accent5">
                    <a:lumMod val="75000"/>
                  </a:schemeClr>
                </a:solidFill>
                <a:latin typeface="Comic Sans MS" panose="030F0702030302020204" pitchFamily="66" charset="0"/>
              </a:rPr>
              <a:t>My Profile</a:t>
            </a:r>
            <a:endParaRPr lang="en-US" sz="2800" b="1" u="sng" dirty="0">
              <a:solidFill>
                <a:schemeClr val="accent5">
                  <a:lumMod val="75000"/>
                </a:schemeClr>
              </a:solidFill>
              <a:latin typeface="Comic Sans MS" panose="030F0702030302020204" pitchFamily="66" charset="0"/>
            </a:endParaRPr>
          </a:p>
        </p:txBody>
      </p:sp>
      <p:pic>
        <p:nvPicPr>
          <p:cNvPr id="2" name="Picture 1"/>
          <p:cNvPicPr>
            <a:picLocks noChangeAspect="1"/>
          </p:cNvPicPr>
          <p:nvPr/>
        </p:nvPicPr>
        <p:blipFill>
          <a:blip r:embed="rId3"/>
          <a:stretch>
            <a:fillRect/>
          </a:stretch>
        </p:blipFill>
        <p:spPr>
          <a:xfrm>
            <a:off x="228600" y="2514600"/>
            <a:ext cx="1642004" cy="1019175"/>
          </a:xfrm>
          <a:prstGeom prst="rect">
            <a:avLst/>
          </a:prstGeom>
        </p:spPr>
      </p:pic>
      <p:pic>
        <p:nvPicPr>
          <p:cNvPr id="5" name="Picture 4"/>
          <p:cNvPicPr>
            <a:picLocks noChangeAspect="1"/>
          </p:cNvPicPr>
          <p:nvPr/>
        </p:nvPicPr>
        <p:blipFill>
          <a:blip r:embed="rId4"/>
          <a:stretch>
            <a:fillRect/>
          </a:stretch>
        </p:blipFill>
        <p:spPr>
          <a:xfrm>
            <a:off x="3505200" y="762000"/>
            <a:ext cx="8448675" cy="5695950"/>
          </a:xfrm>
          <a:prstGeom prst="rect">
            <a:avLst/>
          </a:prstGeom>
        </p:spPr>
      </p:pic>
      <p:sp>
        <p:nvSpPr>
          <p:cNvPr id="7" name="Right Arrow 6"/>
          <p:cNvSpPr/>
          <p:nvPr/>
        </p:nvSpPr>
        <p:spPr>
          <a:xfrm>
            <a:off x="2154502" y="2897980"/>
            <a:ext cx="1066800" cy="252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05571" y="2145268"/>
            <a:ext cx="1642004" cy="400110"/>
          </a:xfrm>
          <a:prstGeom prst="rect">
            <a:avLst/>
          </a:prstGeom>
          <a:noFill/>
        </p:spPr>
        <p:txBody>
          <a:bodyPr wrap="square" rtlCol="0">
            <a:spAutoFit/>
          </a:bodyPr>
          <a:lstStyle/>
          <a:p>
            <a:r>
              <a:rPr lang="en-US" sz="2000" b="1" dirty="0" smtClean="0">
                <a:solidFill>
                  <a:schemeClr val="accent4"/>
                </a:solidFill>
              </a:rPr>
              <a:t>On </a:t>
            </a:r>
            <a:r>
              <a:rPr lang="en-US" sz="2000" b="1" dirty="0" smtClean="0">
                <a:solidFill>
                  <a:schemeClr val="accent4"/>
                </a:solidFill>
                <a:latin typeface="Comic Sans MS" panose="030F0702030302020204" pitchFamily="66" charset="0"/>
              </a:rPr>
              <a:t>Click</a:t>
            </a:r>
            <a:endParaRPr lang="en-US" sz="2000" b="1" dirty="0">
              <a:solidFill>
                <a:schemeClr val="accent4"/>
              </a:solidFill>
              <a:latin typeface="Comic Sans MS" panose="030F0702030302020204" pitchFamily="66" charset="0"/>
            </a:endParaRPr>
          </a:p>
        </p:txBody>
      </p:sp>
    </p:spTree>
    <p:extLst>
      <p:ext uri="{BB962C8B-B14F-4D97-AF65-F5344CB8AC3E}">
        <p14:creationId xmlns:p14="http://schemas.microsoft.com/office/powerpoint/2010/main" val="416169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35"/>
          </p:nvPr>
        </p:nvSpPr>
        <p:spPr>
          <a:xfrm>
            <a:off x="399023" y="2514600"/>
            <a:ext cx="6288008" cy="1465366"/>
          </a:xfrm>
        </p:spPr>
        <p:txBody>
          <a:bodyPr/>
          <a:lstStyle/>
          <a:p>
            <a:endParaRPr lang="en-US" sz="6000" dirty="0" smtClean="0">
              <a:solidFill>
                <a:srgbClr val="FF304C"/>
              </a:solidFill>
              <a:latin typeface="Comic Sans MS" panose="030F0702030302020204" pitchFamily="66" charset="0"/>
            </a:endParaRPr>
          </a:p>
          <a:p>
            <a:endParaRPr lang="en-US" sz="6000" dirty="0">
              <a:solidFill>
                <a:srgbClr val="FF304C"/>
              </a:solidFill>
              <a:latin typeface="Comic Sans MS" panose="030F0702030302020204" pitchFamily="66" charset="0"/>
            </a:endParaRPr>
          </a:p>
          <a:p>
            <a:endParaRPr lang="en-US" sz="6000" dirty="0" smtClean="0">
              <a:solidFill>
                <a:srgbClr val="FF304C"/>
              </a:solidFill>
              <a:latin typeface="Comic Sans MS" panose="030F0702030302020204" pitchFamily="66" charset="0"/>
            </a:endParaRPr>
          </a:p>
          <a:p>
            <a:r>
              <a:rPr lang="en-US" sz="6000" b="1" dirty="0" smtClean="0">
                <a:solidFill>
                  <a:srgbClr val="FF304C"/>
                </a:solidFill>
                <a:latin typeface="Comic Sans MS" panose="030F0702030302020204" pitchFamily="66" charset="0"/>
              </a:rPr>
              <a:t>Thank you</a:t>
            </a:r>
            <a:endParaRPr lang="en-US" sz="6000" b="1" dirty="0">
              <a:solidFill>
                <a:srgbClr val="FF304C"/>
              </a:solidFill>
              <a:latin typeface="Comic Sans MS" panose="030F0702030302020204" pitchFamily="66" charset="0"/>
            </a:endParaRPr>
          </a:p>
        </p:txBody>
      </p:sp>
    </p:spTree>
    <p:extLst>
      <p:ext uri="{BB962C8B-B14F-4D97-AF65-F5344CB8AC3E}">
        <p14:creationId xmlns:p14="http://schemas.microsoft.com/office/powerpoint/2010/main" val="13881599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0E257C33-C607-4F39-94FD-853E5F7CDFAF}"/>
              </a:ext>
            </a:extLst>
          </p:cNvPr>
          <p:cNvSpPr>
            <a:spLocks noGrp="1"/>
          </p:cNvSpPr>
          <p:nvPr>
            <p:ph type="body" sz="quarter" idx="11"/>
          </p:nvPr>
        </p:nvSpPr>
        <p:spPr>
          <a:xfrm>
            <a:off x="407988" y="1143000"/>
            <a:ext cx="6983412" cy="3124200"/>
          </a:xfrm>
        </p:spPr>
        <p:txBody>
          <a:bodyPr>
            <a:normAutofit/>
          </a:bodyPr>
          <a:lstStyle/>
          <a:p>
            <a:r>
              <a:rPr lang="pt-PT" sz="8800" dirty="0" smtClean="0">
                <a:solidFill>
                  <a:srgbClr val="00B050"/>
                </a:solidFill>
                <a:latin typeface="Comic Sans MS" panose="030F0702030302020204" pitchFamily="66" charset="0"/>
              </a:rPr>
              <a:t>CapStore</a:t>
            </a:r>
            <a:endParaRPr lang="pt-PT" sz="8800" dirty="0">
              <a:solidFill>
                <a:srgbClr val="00B050"/>
              </a:solidFill>
              <a:latin typeface="Comic Sans MS" panose="030F0702030302020204" pitchFamily="66" charset="0"/>
            </a:endParaRP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07988" y="1447800"/>
            <a:ext cx="8583612" cy="5029200"/>
          </a:xfrm>
        </p:spPr>
        <p:txBody>
          <a:bodyPr/>
          <a:lstStyle/>
          <a:p>
            <a:endParaRPr lang="en-US" sz="2800" dirty="0" smtClean="0"/>
          </a:p>
          <a:p>
            <a:pPr>
              <a:lnSpc>
                <a:spcPct val="100000"/>
              </a:lnSpc>
            </a:pPr>
            <a:r>
              <a:rPr lang="en-US" sz="3600" b="1" i="1" dirty="0" smtClean="0">
                <a:solidFill>
                  <a:schemeClr val="tx1">
                    <a:lumMod val="85000"/>
                    <a:lumOff val="15000"/>
                  </a:schemeClr>
                </a:solidFill>
                <a:latin typeface="Comic Sans MS" panose="030F0702030302020204" pitchFamily="66" charset="0"/>
              </a:rPr>
              <a:t>Modules Assigned:</a:t>
            </a:r>
          </a:p>
          <a:p>
            <a:endParaRPr lang="en-US" dirty="0" smtClean="0"/>
          </a:p>
          <a:p>
            <a:pPr marL="285750" indent="-285750">
              <a:buFont typeface="Wingdings" panose="05000000000000000000" pitchFamily="2" charset="2"/>
              <a:buChar char="Ø"/>
            </a:pPr>
            <a:r>
              <a:rPr lang="en-US" sz="2000" b="1" dirty="0">
                <a:latin typeface="Comic Sans MS" panose="030F0702030302020204" pitchFamily="66" charset="0"/>
              </a:rPr>
              <a:t>sign up &amp; activation </a:t>
            </a:r>
            <a:r>
              <a:rPr lang="en-US" sz="2000" b="1" dirty="0" smtClean="0">
                <a:latin typeface="Comic Sans MS" panose="030F0702030302020204" pitchFamily="66" charset="0"/>
              </a:rPr>
              <a:t>(Module 1) </a:t>
            </a:r>
            <a:r>
              <a:rPr lang="en-US" sz="2000" dirty="0" smtClean="0">
                <a:latin typeface="Comic Sans MS" panose="030F0702030302020204" pitchFamily="66" charset="0"/>
              </a:rPr>
              <a:t>– Deepanshu Joshi</a:t>
            </a:r>
            <a:endParaRPr lang="en-US" sz="2000" dirty="0">
              <a:latin typeface="Comic Sans MS" panose="030F0702030302020204" pitchFamily="66" charset="0"/>
            </a:endParaRPr>
          </a:p>
          <a:p>
            <a:pPr marL="285750" indent="-285750">
              <a:buFont typeface="Wingdings" panose="05000000000000000000" pitchFamily="2" charset="2"/>
              <a:buChar char="Ø"/>
            </a:pPr>
            <a:r>
              <a:rPr lang="en-US" sz="2000" b="1" dirty="0">
                <a:latin typeface="Comic Sans MS" panose="030F0702030302020204" pitchFamily="66" charset="0"/>
              </a:rPr>
              <a:t>Login/Logout/session (Module </a:t>
            </a:r>
            <a:r>
              <a:rPr lang="en-US" sz="2000" b="1" dirty="0" smtClean="0">
                <a:latin typeface="Comic Sans MS" panose="030F0702030302020204" pitchFamily="66" charset="0"/>
              </a:rPr>
              <a:t>2) - </a:t>
            </a:r>
            <a:r>
              <a:rPr lang="en-US" sz="2000" dirty="0">
                <a:latin typeface="Comic Sans MS" panose="030F0702030302020204" pitchFamily="66" charset="0"/>
              </a:rPr>
              <a:t>Deepanshu </a:t>
            </a:r>
            <a:r>
              <a:rPr lang="en-US" sz="2000" dirty="0" smtClean="0">
                <a:latin typeface="Comic Sans MS" panose="030F0702030302020204" pitchFamily="66" charset="0"/>
              </a:rPr>
              <a:t>Joshi</a:t>
            </a:r>
            <a:endParaRPr lang="en-US" sz="2000" dirty="0">
              <a:latin typeface="Comic Sans MS" panose="030F0702030302020204" pitchFamily="66" charset="0"/>
            </a:endParaRPr>
          </a:p>
          <a:p>
            <a:pPr marL="285750" indent="-285750">
              <a:buFont typeface="Wingdings" panose="05000000000000000000" pitchFamily="2" charset="2"/>
              <a:buChar char="Ø"/>
            </a:pPr>
            <a:r>
              <a:rPr lang="en-US" sz="2000" b="1" dirty="0">
                <a:latin typeface="Comic Sans MS" panose="030F0702030302020204" pitchFamily="66" charset="0"/>
              </a:rPr>
              <a:t>Admin page/Admin Profile (Module </a:t>
            </a:r>
            <a:r>
              <a:rPr lang="en-US" sz="2000" b="1" dirty="0" smtClean="0">
                <a:latin typeface="Comic Sans MS" panose="030F0702030302020204" pitchFamily="66" charset="0"/>
              </a:rPr>
              <a:t>3) </a:t>
            </a:r>
            <a:r>
              <a:rPr lang="en-US" sz="2000" dirty="0" smtClean="0">
                <a:latin typeface="Comic Sans MS" panose="030F0702030302020204" pitchFamily="66" charset="0"/>
              </a:rPr>
              <a:t>– Vignesh R</a:t>
            </a:r>
            <a:endParaRPr lang="en-US" sz="2000" dirty="0">
              <a:latin typeface="Comic Sans MS" panose="030F0702030302020204" pitchFamily="66" charset="0"/>
            </a:endParaRPr>
          </a:p>
          <a:p>
            <a:pPr marL="285750" indent="-285750">
              <a:buFont typeface="Wingdings" panose="05000000000000000000" pitchFamily="2" charset="2"/>
              <a:buChar char="Ø"/>
            </a:pPr>
            <a:r>
              <a:rPr lang="en-US" sz="2000" b="1" dirty="0">
                <a:latin typeface="Comic Sans MS" panose="030F0702030302020204" pitchFamily="66" charset="0"/>
              </a:rPr>
              <a:t>Merchant Page/Merchant Profile </a:t>
            </a:r>
            <a:r>
              <a:rPr lang="en-US" sz="2000" b="1" dirty="0" smtClean="0">
                <a:latin typeface="Comic Sans MS" panose="030F0702030302020204" pitchFamily="66" charset="0"/>
              </a:rPr>
              <a:t>(</a:t>
            </a:r>
            <a:r>
              <a:rPr lang="en-US" sz="2000" b="1" dirty="0">
                <a:latin typeface="Comic Sans MS" panose="030F0702030302020204" pitchFamily="66" charset="0"/>
              </a:rPr>
              <a:t>Module </a:t>
            </a:r>
            <a:r>
              <a:rPr lang="en-US" sz="2000" b="1" dirty="0" smtClean="0">
                <a:latin typeface="Comic Sans MS" panose="030F0702030302020204" pitchFamily="66" charset="0"/>
              </a:rPr>
              <a:t>4) – </a:t>
            </a:r>
            <a:r>
              <a:rPr lang="en-US" sz="2000" dirty="0" smtClean="0">
                <a:latin typeface="Comic Sans MS" panose="030F0702030302020204" pitchFamily="66" charset="0"/>
              </a:rPr>
              <a:t>Shivani Katolkar</a:t>
            </a:r>
            <a:endParaRPr lang="en-US" sz="2000" dirty="0">
              <a:latin typeface="Comic Sans MS" panose="030F0702030302020204" pitchFamily="66" charset="0"/>
            </a:endParaRPr>
          </a:p>
          <a:p>
            <a:pPr marL="285750" indent="-285750">
              <a:buFont typeface="Wingdings" panose="05000000000000000000" pitchFamily="2" charset="2"/>
              <a:buChar char="Ø"/>
            </a:pPr>
            <a:r>
              <a:rPr lang="en-US" sz="2000" b="1" dirty="0">
                <a:latin typeface="Comic Sans MS" panose="030F0702030302020204" pitchFamily="66" charset="0"/>
              </a:rPr>
              <a:t>Customer Page/Customer Profile (Module </a:t>
            </a:r>
            <a:r>
              <a:rPr lang="en-US" sz="2000" b="1" dirty="0" smtClean="0">
                <a:latin typeface="Comic Sans MS" panose="030F0702030302020204" pitchFamily="66" charset="0"/>
              </a:rPr>
              <a:t>5) – </a:t>
            </a:r>
            <a:r>
              <a:rPr lang="en-US" sz="2000" dirty="0" smtClean="0">
                <a:latin typeface="Comic Sans MS" panose="030F0702030302020204" pitchFamily="66" charset="0"/>
              </a:rPr>
              <a:t>Kavya S V</a:t>
            </a:r>
            <a:r>
              <a:rPr lang="en-US" dirty="0"/>
              <a:t>	</a:t>
            </a:r>
          </a:p>
          <a:p>
            <a:endParaRPr lang="en-US" dirty="0"/>
          </a:p>
        </p:txBody>
      </p:sp>
    </p:spTree>
    <p:extLst>
      <p:ext uri="{BB962C8B-B14F-4D97-AF65-F5344CB8AC3E}">
        <p14:creationId xmlns:p14="http://schemas.microsoft.com/office/powerpoint/2010/main" val="11534767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81000" y="914400"/>
            <a:ext cx="8583612" cy="5715000"/>
          </a:xfrm>
        </p:spPr>
        <p:txBody>
          <a:bodyPr>
            <a:normAutofit fontScale="85000" lnSpcReduction="20000"/>
          </a:bodyPr>
          <a:lstStyle/>
          <a:p>
            <a:endParaRPr lang="en-US" sz="2800" dirty="0" smtClean="0"/>
          </a:p>
          <a:p>
            <a:pPr>
              <a:lnSpc>
                <a:spcPct val="100000"/>
              </a:lnSpc>
            </a:pPr>
            <a:r>
              <a:rPr lang="en-US" sz="3600" b="1" i="1" dirty="0" smtClean="0">
                <a:solidFill>
                  <a:schemeClr val="accent5">
                    <a:lumMod val="75000"/>
                  </a:schemeClr>
                </a:solidFill>
                <a:latin typeface="Comic Sans MS" panose="030F0702030302020204" pitchFamily="66" charset="0"/>
              </a:rPr>
              <a:t>Software Used:</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JDK </a:t>
            </a:r>
            <a:r>
              <a:rPr lang="en-US" sz="2000" b="1" i="1" dirty="0" smtClean="0">
                <a:solidFill>
                  <a:schemeClr val="tx1">
                    <a:lumMod val="85000"/>
                    <a:lumOff val="15000"/>
                  </a:schemeClr>
                </a:solidFill>
                <a:latin typeface="Comic Sans MS" panose="030F0702030302020204" pitchFamily="66" charset="0"/>
              </a:rPr>
              <a:t>10</a:t>
            </a: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Spring </a:t>
            </a:r>
            <a:r>
              <a:rPr lang="en-US" sz="2000" b="1" i="1" dirty="0">
                <a:solidFill>
                  <a:schemeClr val="tx1">
                    <a:lumMod val="85000"/>
                    <a:lumOff val="15000"/>
                  </a:schemeClr>
                </a:solidFill>
                <a:latin typeface="Comic Sans MS" panose="030F0702030302020204" pitchFamily="66" charset="0"/>
              </a:rPr>
              <a:t>Boot </a:t>
            </a:r>
            <a:r>
              <a:rPr lang="en-US" sz="2000" b="1" i="1" dirty="0" smtClean="0">
                <a:solidFill>
                  <a:schemeClr val="tx1">
                    <a:lumMod val="85000"/>
                    <a:lumOff val="15000"/>
                  </a:schemeClr>
                </a:solidFill>
                <a:latin typeface="Comic Sans MS" panose="030F0702030302020204" pitchFamily="66" charset="0"/>
              </a:rPr>
              <a:t>2.x</a:t>
            </a: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My </a:t>
            </a:r>
            <a:r>
              <a:rPr lang="en-US" sz="2000" b="1" i="1" dirty="0">
                <a:solidFill>
                  <a:schemeClr val="tx1">
                    <a:lumMod val="85000"/>
                    <a:lumOff val="15000"/>
                  </a:schemeClr>
                </a:solidFill>
                <a:latin typeface="Comic Sans MS" panose="030F0702030302020204" pitchFamily="66" charset="0"/>
              </a:rPr>
              <a:t>SQL </a:t>
            </a:r>
            <a:r>
              <a:rPr lang="en-US" sz="2000" b="1" i="1" dirty="0" smtClean="0">
                <a:solidFill>
                  <a:schemeClr val="tx1">
                    <a:lumMod val="85000"/>
                    <a:lumOff val="15000"/>
                  </a:schemeClr>
                </a:solidFill>
                <a:latin typeface="Comic Sans MS" panose="030F0702030302020204" pitchFamily="66" charset="0"/>
              </a:rPr>
              <a:t>5.x</a:t>
            </a: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Spring </a:t>
            </a:r>
            <a:r>
              <a:rPr lang="en-US" sz="2000" b="1" i="1" dirty="0">
                <a:solidFill>
                  <a:schemeClr val="tx1">
                    <a:lumMod val="85000"/>
                    <a:lumOff val="15000"/>
                  </a:schemeClr>
                </a:solidFill>
                <a:latin typeface="Comic Sans MS" panose="030F0702030302020204" pitchFamily="66" charset="0"/>
              </a:rPr>
              <a:t>Tool Suite </a:t>
            </a:r>
            <a:r>
              <a:rPr lang="en-US" sz="2000" b="1" i="1" dirty="0" smtClean="0">
                <a:solidFill>
                  <a:schemeClr val="tx1">
                    <a:lumMod val="85000"/>
                    <a:lumOff val="15000"/>
                  </a:schemeClr>
                </a:solidFill>
                <a:latin typeface="Comic Sans MS" panose="030F0702030302020204" pitchFamily="66" charset="0"/>
              </a:rPr>
              <a:t>3.9.x</a:t>
            </a: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Spring </a:t>
            </a:r>
            <a:r>
              <a:rPr lang="en-US" sz="2000" b="1" i="1" dirty="0">
                <a:solidFill>
                  <a:schemeClr val="tx1">
                    <a:lumMod val="85000"/>
                    <a:lumOff val="15000"/>
                  </a:schemeClr>
                </a:solidFill>
                <a:latin typeface="Comic Sans MS" panose="030F0702030302020204" pitchFamily="66" charset="0"/>
              </a:rPr>
              <a:t>Boot </a:t>
            </a:r>
            <a:r>
              <a:rPr lang="en-US" sz="2000" b="1" i="1" dirty="0" smtClean="0">
                <a:solidFill>
                  <a:schemeClr val="tx1">
                    <a:lumMod val="85000"/>
                    <a:lumOff val="15000"/>
                  </a:schemeClr>
                </a:solidFill>
                <a:latin typeface="Comic Sans MS" panose="030F0702030302020204" pitchFamily="66" charset="0"/>
              </a:rPr>
              <a:t>Data</a:t>
            </a: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Spring </a:t>
            </a:r>
            <a:r>
              <a:rPr lang="en-US" sz="2000" b="1" i="1" dirty="0">
                <a:solidFill>
                  <a:schemeClr val="tx1">
                    <a:lumMod val="85000"/>
                    <a:lumOff val="15000"/>
                  </a:schemeClr>
                </a:solidFill>
                <a:latin typeface="Comic Sans MS" panose="030F0702030302020204" pitchFamily="66" charset="0"/>
              </a:rPr>
              <a:t>Boot </a:t>
            </a:r>
            <a:r>
              <a:rPr lang="en-US" sz="2000" b="1" i="1" dirty="0" err="1" smtClean="0">
                <a:solidFill>
                  <a:schemeClr val="tx1">
                    <a:lumMod val="85000"/>
                    <a:lumOff val="15000"/>
                  </a:schemeClr>
                </a:solidFill>
                <a:latin typeface="Comic Sans MS" panose="030F0702030302020204" pitchFamily="66" charset="0"/>
              </a:rPr>
              <a:t>RestController</a:t>
            </a:r>
            <a:endParaRPr lang="en-US" sz="2000" b="1" i="1" dirty="0" smtClean="0">
              <a:solidFill>
                <a:schemeClr val="tx1">
                  <a:lumMod val="85000"/>
                  <a:lumOff val="15000"/>
                </a:schemeClr>
              </a:solidFill>
              <a:latin typeface="Comic Sans MS" panose="030F0702030302020204" pitchFamily="66" charset="0"/>
            </a:endParaRP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JSP </a:t>
            </a:r>
            <a:r>
              <a:rPr lang="en-US" sz="2000" b="1" i="1" dirty="0">
                <a:solidFill>
                  <a:schemeClr val="tx1">
                    <a:lumMod val="85000"/>
                    <a:lumOff val="15000"/>
                  </a:schemeClr>
                </a:solidFill>
                <a:latin typeface="Comic Sans MS" panose="030F0702030302020204" pitchFamily="66" charset="0"/>
              </a:rPr>
              <a:t>– </a:t>
            </a:r>
            <a:r>
              <a:rPr lang="en-US" sz="2000" b="1" i="1" dirty="0" err="1" smtClean="0">
                <a:solidFill>
                  <a:schemeClr val="tx1">
                    <a:lumMod val="85000"/>
                    <a:lumOff val="15000"/>
                  </a:schemeClr>
                </a:solidFill>
                <a:latin typeface="Comic Sans MS" panose="030F0702030302020204" pitchFamily="66" charset="0"/>
              </a:rPr>
              <a:t>FrontEnd</a:t>
            </a:r>
            <a:endParaRPr lang="en-US" sz="2000" b="1" i="1" dirty="0" smtClean="0">
              <a:solidFill>
                <a:schemeClr val="tx1">
                  <a:lumMod val="85000"/>
                  <a:lumOff val="15000"/>
                </a:schemeClr>
              </a:solidFill>
              <a:latin typeface="Comic Sans MS" panose="030F0702030302020204" pitchFamily="66" charset="0"/>
            </a:endParaRPr>
          </a:p>
          <a:p>
            <a:pPr marL="342900" indent="-342900">
              <a:lnSpc>
                <a:spcPct val="100000"/>
              </a:lnSpc>
              <a:buFont typeface="Arial" panose="020B0604020202020204" pitchFamily="34" charset="0"/>
              <a:buChar char="•"/>
            </a:pPr>
            <a:r>
              <a:rPr lang="en-US" sz="2000" b="1" i="1" dirty="0" err="1" smtClean="0">
                <a:solidFill>
                  <a:schemeClr val="tx1">
                    <a:lumMod val="85000"/>
                    <a:lumOff val="15000"/>
                  </a:schemeClr>
                </a:solidFill>
                <a:latin typeface="Comic Sans MS" panose="030F0702030302020204" pitchFamily="66" charset="0"/>
              </a:rPr>
              <a:t>Junit</a:t>
            </a:r>
            <a:r>
              <a:rPr lang="en-US" sz="2000" b="1" i="1" dirty="0" smtClean="0">
                <a:solidFill>
                  <a:schemeClr val="tx1">
                    <a:lumMod val="85000"/>
                    <a:lumOff val="15000"/>
                  </a:schemeClr>
                </a:solidFill>
                <a:latin typeface="Comic Sans MS" panose="030F0702030302020204" pitchFamily="66" charset="0"/>
              </a:rPr>
              <a:t> </a:t>
            </a:r>
            <a:r>
              <a:rPr lang="en-US" sz="2000" b="1" i="1" dirty="0">
                <a:solidFill>
                  <a:schemeClr val="tx1">
                    <a:lumMod val="85000"/>
                    <a:lumOff val="15000"/>
                  </a:schemeClr>
                </a:solidFill>
                <a:latin typeface="Comic Sans MS" panose="030F0702030302020204" pitchFamily="66" charset="0"/>
              </a:rPr>
              <a:t>- Unit </a:t>
            </a:r>
            <a:r>
              <a:rPr lang="en-US" sz="2000" b="1" i="1" dirty="0" smtClean="0">
                <a:solidFill>
                  <a:schemeClr val="tx1">
                    <a:lumMod val="85000"/>
                    <a:lumOff val="15000"/>
                  </a:schemeClr>
                </a:solidFill>
                <a:latin typeface="Comic Sans MS" panose="030F0702030302020204" pitchFamily="66" charset="0"/>
              </a:rPr>
              <a:t>testing</a:t>
            </a: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User </a:t>
            </a:r>
            <a:r>
              <a:rPr lang="en-US" sz="2000" b="1" i="1" dirty="0">
                <a:solidFill>
                  <a:schemeClr val="tx1">
                    <a:lumMod val="85000"/>
                    <a:lumOff val="15000"/>
                  </a:schemeClr>
                </a:solidFill>
                <a:latin typeface="Comic Sans MS" panose="030F0702030302020204" pitchFamily="66" charset="0"/>
              </a:rPr>
              <a:t>Stories by using </a:t>
            </a:r>
            <a:r>
              <a:rPr lang="en-US" sz="2000" b="1" i="1" dirty="0" smtClean="0">
                <a:solidFill>
                  <a:schemeClr val="tx1">
                    <a:lumMod val="85000"/>
                    <a:lumOff val="15000"/>
                  </a:schemeClr>
                </a:solidFill>
                <a:latin typeface="Comic Sans MS" panose="030F0702030302020204" pitchFamily="66" charset="0"/>
              </a:rPr>
              <a:t>Gherkin</a:t>
            </a: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Cucumber </a:t>
            </a:r>
            <a:r>
              <a:rPr lang="en-US" sz="2000" b="1" i="1" dirty="0" err="1" smtClean="0">
                <a:solidFill>
                  <a:schemeClr val="tx1">
                    <a:lumMod val="85000"/>
                    <a:lumOff val="15000"/>
                  </a:schemeClr>
                </a:solidFill>
                <a:latin typeface="Comic Sans MS" panose="030F0702030302020204" pitchFamily="66" charset="0"/>
              </a:rPr>
              <a:t>StepDef</a:t>
            </a:r>
            <a:endParaRPr lang="en-US" sz="2000" b="1" i="1" dirty="0" smtClean="0">
              <a:solidFill>
                <a:schemeClr val="tx1">
                  <a:lumMod val="85000"/>
                  <a:lumOff val="15000"/>
                </a:schemeClr>
              </a:solidFill>
              <a:latin typeface="Comic Sans MS" panose="030F0702030302020204" pitchFamily="66" charset="0"/>
            </a:endParaRP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Selenium </a:t>
            </a:r>
            <a:r>
              <a:rPr lang="en-US" sz="2000" b="1" i="1" dirty="0">
                <a:solidFill>
                  <a:schemeClr val="tx1">
                    <a:lumMod val="85000"/>
                    <a:lumOff val="15000"/>
                  </a:schemeClr>
                </a:solidFill>
                <a:latin typeface="Comic Sans MS" panose="030F0702030302020204" pitchFamily="66" charset="0"/>
              </a:rPr>
              <a:t>– Integration </a:t>
            </a:r>
            <a:r>
              <a:rPr lang="en-US" sz="2000" b="1" i="1" dirty="0" smtClean="0">
                <a:solidFill>
                  <a:schemeClr val="tx1">
                    <a:lumMod val="85000"/>
                    <a:lumOff val="15000"/>
                  </a:schemeClr>
                </a:solidFill>
                <a:latin typeface="Comic Sans MS" panose="030F0702030302020204" pitchFamily="66" charset="0"/>
              </a:rPr>
              <a:t>testing</a:t>
            </a:r>
          </a:p>
          <a:p>
            <a:pPr marL="342900" indent="-342900">
              <a:lnSpc>
                <a:spcPct val="100000"/>
              </a:lnSpc>
              <a:buFont typeface="Arial" panose="020B0604020202020204" pitchFamily="34" charset="0"/>
              <a:buChar char="•"/>
            </a:pPr>
            <a:r>
              <a:rPr lang="en-US" sz="2000" b="1" i="1" smtClean="0">
                <a:solidFill>
                  <a:schemeClr val="tx1">
                    <a:lumMod val="85000"/>
                    <a:lumOff val="15000"/>
                  </a:schemeClr>
                </a:solidFill>
                <a:latin typeface="Comic Sans MS" panose="030F0702030302020204" pitchFamily="66" charset="0"/>
              </a:rPr>
              <a:t>SonarQube</a:t>
            </a:r>
            <a:r>
              <a:rPr lang="en-US" sz="2000" b="1" i="1" dirty="0" smtClean="0">
                <a:solidFill>
                  <a:schemeClr val="tx1">
                    <a:lumMod val="85000"/>
                    <a:lumOff val="15000"/>
                  </a:schemeClr>
                </a:solidFill>
                <a:latin typeface="Comic Sans MS" panose="030F0702030302020204" pitchFamily="66" charset="0"/>
              </a:rPr>
              <a:t> </a:t>
            </a:r>
            <a:r>
              <a:rPr lang="en-US" sz="2000" b="1" i="1" dirty="0">
                <a:solidFill>
                  <a:schemeClr val="tx1">
                    <a:lumMod val="85000"/>
                    <a:lumOff val="15000"/>
                  </a:schemeClr>
                </a:solidFill>
                <a:latin typeface="Comic Sans MS" panose="030F0702030302020204" pitchFamily="66" charset="0"/>
              </a:rPr>
              <a:t>– Code </a:t>
            </a:r>
            <a:r>
              <a:rPr lang="en-US" sz="2000" b="1" i="1" dirty="0" smtClean="0">
                <a:solidFill>
                  <a:schemeClr val="tx1">
                    <a:lumMod val="85000"/>
                    <a:lumOff val="15000"/>
                  </a:schemeClr>
                </a:solidFill>
                <a:latin typeface="Comic Sans MS" panose="030F0702030302020204" pitchFamily="66" charset="0"/>
              </a:rPr>
              <a:t>Quality</a:t>
            </a:r>
          </a:p>
          <a:p>
            <a:pPr marL="342900" indent="-342900">
              <a:lnSpc>
                <a:spcPct val="100000"/>
              </a:lnSpc>
              <a:buFont typeface="Arial" panose="020B0604020202020204" pitchFamily="34" charset="0"/>
              <a:buChar char="•"/>
            </a:pPr>
            <a:r>
              <a:rPr lang="en-US" sz="2000" b="1" i="1" dirty="0" err="1" smtClean="0">
                <a:solidFill>
                  <a:schemeClr val="tx1">
                    <a:lumMod val="85000"/>
                    <a:lumOff val="15000"/>
                  </a:schemeClr>
                </a:solidFill>
                <a:latin typeface="Comic Sans MS" panose="030F0702030302020204" pitchFamily="66" charset="0"/>
              </a:rPr>
              <a:t>Git</a:t>
            </a:r>
            <a:r>
              <a:rPr lang="en-US" sz="2000" b="1" i="1" dirty="0" smtClean="0">
                <a:solidFill>
                  <a:schemeClr val="tx1">
                    <a:lumMod val="85000"/>
                    <a:lumOff val="15000"/>
                  </a:schemeClr>
                </a:solidFill>
                <a:latin typeface="Comic Sans MS" panose="030F0702030302020204" pitchFamily="66" charset="0"/>
              </a:rPr>
              <a:t> </a:t>
            </a:r>
            <a:r>
              <a:rPr lang="en-US" sz="2000" b="1" i="1" dirty="0">
                <a:solidFill>
                  <a:schemeClr val="tx1">
                    <a:lumMod val="85000"/>
                    <a:lumOff val="15000"/>
                  </a:schemeClr>
                </a:solidFill>
                <a:latin typeface="Comic Sans MS" panose="030F0702030302020204" pitchFamily="66" charset="0"/>
              </a:rPr>
              <a:t>- Source Code </a:t>
            </a:r>
            <a:r>
              <a:rPr lang="en-US" sz="2000" b="1" i="1" dirty="0" smtClean="0">
                <a:solidFill>
                  <a:schemeClr val="tx1">
                    <a:lumMod val="85000"/>
                    <a:lumOff val="15000"/>
                  </a:schemeClr>
                </a:solidFill>
                <a:latin typeface="Comic Sans MS" panose="030F0702030302020204" pitchFamily="66" charset="0"/>
              </a:rPr>
              <a:t>Repository</a:t>
            </a:r>
          </a:p>
          <a:p>
            <a:pPr marL="342900" indent="-342900">
              <a:lnSpc>
                <a:spcPct val="100000"/>
              </a:lnSpc>
              <a:buFont typeface="Arial" panose="020B0604020202020204" pitchFamily="34" charset="0"/>
              <a:buChar char="•"/>
            </a:pPr>
            <a:r>
              <a:rPr lang="en-US" sz="2000" b="1" i="1" dirty="0" smtClean="0">
                <a:solidFill>
                  <a:schemeClr val="tx1">
                    <a:lumMod val="85000"/>
                    <a:lumOff val="15000"/>
                  </a:schemeClr>
                </a:solidFill>
                <a:latin typeface="Comic Sans MS" panose="030F0702030302020204" pitchFamily="66" charset="0"/>
              </a:rPr>
              <a:t>Postman</a:t>
            </a:r>
          </a:p>
          <a:p>
            <a:endParaRPr lang="en-US" dirty="0" smtClean="0"/>
          </a:p>
          <a:p>
            <a:endParaRPr lang="en-US" dirty="0"/>
          </a:p>
        </p:txBody>
      </p:sp>
    </p:spTree>
    <p:extLst>
      <p:ext uri="{BB962C8B-B14F-4D97-AF65-F5344CB8AC3E}">
        <p14:creationId xmlns:p14="http://schemas.microsoft.com/office/powerpoint/2010/main" val="32720552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33400" y="914400"/>
            <a:ext cx="11250613" cy="187743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smtClean="0">
              <a:solidFill>
                <a:schemeClr val="accent2">
                  <a:lumMod val="50000"/>
                </a:schemeClr>
              </a:solidFill>
            </a:endParaRPr>
          </a:p>
          <a:p>
            <a:pPr algn="ctr"/>
            <a:r>
              <a:rPr lang="en-US" sz="6000" b="1" dirty="0" smtClean="0">
                <a:solidFill>
                  <a:schemeClr val="accent2">
                    <a:lumMod val="50000"/>
                  </a:schemeClr>
                </a:solidFill>
                <a:latin typeface="Comic Sans MS" panose="030F0702030302020204" pitchFamily="66" charset="0"/>
              </a:rPr>
              <a:t>Roles and Responsibilities</a:t>
            </a:r>
          </a:p>
          <a:p>
            <a:endParaRPr lang="en-US" sz="2800" b="1" dirty="0">
              <a:solidFill>
                <a:schemeClr val="accent2">
                  <a:lumMod val="50000"/>
                </a:schemeClr>
              </a:solidFill>
            </a:endParaRPr>
          </a:p>
        </p:txBody>
      </p:sp>
      <p:sp>
        <p:nvSpPr>
          <p:cNvPr id="4" name="TextBox 3"/>
          <p:cNvSpPr txBox="1"/>
          <p:nvPr/>
        </p:nvSpPr>
        <p:spPr>
          <a:xfrm>
            <a:off x="6705600" y="5105400"/>
            <a:ext cx="4800600" cy="523220"/>
          </a:xfrm>
          <a:prstGeom prst="rect">
            <a:avLst/>
          </a:prstGeom>
          <a:noFill/>
        </p:spPr>
        <p:txBody>
          <a:bodyPr wrap="square" rtlCol="0">
            <a:spAutoFit/>
          </a:bodyPr>
          <a:lstStyle/>
          <a:p>
            <a:pPr algn="r"/>
            <a:r>
              <a:rPr lang="en-US" sz="2800" b="1" dirty="0" smtClean="0">
                <a:solidFill>
                  <a:schemeClr val="bg1"/>
                </a:solidFill>
                <a:latin typeface="Comic Sans MS" panose="030F0702030302020204" pitchFamily="66" charset="0"/>
              </a:rPr>
              <a:t>Shivani Katolkar</a:t>
            </a:r>
            <a:endParaRPr lang="en-US" sz="2800" b="1"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18271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1143000" y="1219200"/>
            <a:ext cx="9448800" cy="357020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i="1" dirty="0">
                <a:solidFill>
                  <a:schemeClr val="accent4">
                    <a:lumMod val="75000"/>
                  </a:schemeClr>
                </a:solidFill>
              </a:rPr>
              <a:t>Module 4: Merchant Profile/Page</a:t>
            </a:r>
          </a:p>
          <a:p>
            <a:endParaRPr lang="en-US" dirty="0">
              <a:latin typeface="Comic Sans MS" panose="030F0702030302020204" pitchFamily="66" charset="0"/>
            </a:endParaRPr>
          </a:p>
          <a:p>
            <a:r>
              <a:rPr lang="en-US" dirty="0" smtClean="0">
                <a:latin typeface="Comic Sans MS" panose="030F0702030302020204" pitchFamily="66" charset="0"/>
              </a:rPr>
              <a:t>1.Once </a:t>
            </a:r>
            <a:r>
              <a:rPr lang="en-US" dirty="0">
                <a:latin typeface="Comic Sans MS" panose="030F0702030302020204" pitchFamily="66" charset="0"/>
              </a:rPr>
              <a:t>the merchant is logged in successfully, he/she will be able to view and control his/her specific inventory</a:t>
            </a:r>
            <a:r>
              <a:rPr lang="en-US" dirty="0" smtClean="0">
                <a:latin typeface="Comic Sans MS" panose="030F0702030302020204" pitchFamily="66" charset="0"/>
              </a:rPr>
              <a:t>.</a:t>
            </a:r>
          </a:p>
          <a:p>
            <a:endParaRPr lang="en-US" dirty="0">
              <a:latin typeface="Comic Sans MS" panose="030F0702030302020204" pitchFamily="66" charset="0"/>
            </a:endParaRPr>
          </a:p>
          <a:p>
            <a:r>
              <a:rPr lang="en-US" dirty="0" smtClean="0">
                <a:latin typeface="Comic Sans MS" panose="030F0702030302020204" pitchFamily="66" charset="0"/>
              </a:rPr>
              <a:t>2.Operations </a:t>
            </a:r>
            <a:r>
              <a:rPr lang="en-US" dirty="0">
                <a:latin typeface="Comic Sans MS" panose="030F0702030302020204" pitchFamily="66" charset="0"/>
              </a:rPr>
              <a:t>such as adding, deleting, updating product details, managing price of the product, adding discounts and promos will be done in this merchant page</a:t>
            </a:r>
            <a:r>
              <a:rPr lang="en-US" dirty="0" smtClean="0">
                <a:latin typeface="Comic Sans MS" panose="030F0702030302020204" pitchFamily="66" charset="0"/>
              </a:rPr>
              <a:t>.</a:t>
            </a:r>
          </a:p>
          <a:p>
            <a:endParaRPr lang="en-US" dirty="0">
              <a:latin typeface="Comic Sans MS" panose="030F0702030302020204" pitchFamily="66" charset="0"/>
            </a:endParaRPr>
          </a:p>
          <a:p>
            <a:r>
              <a:rPr lang="en-US" dirty="0" smtClean="0">
                <a:latin typeface="Comic Sans MS" panose="030F0702030302020204" pitchFamily="66" charset="0"/>
              </a:rPr>
              <a:t>3.Merchant </a:t>
            </a:r>
            <a:r>
              <a:rPr lang="en-US" dirty="0">
                <a:latin typeface="Comic Sans MS" panose="030F0702030302020204" pitchFamily="66" charset="0"/>
              </a:rPr>
              <a:t>will check orders and give response to admin</a:t>
            </a:r>
            <a:r>
              <a:rPr lang="en-US" dirty="0" smtClean="0">
                <a:latin typeface="Comic Sans MS" panose="030F0702030302020204" pitchFamily="66" charset="0"/>
              </a:rPr>
              <a:t>.</a:t>
            </a:r>
          </a:p>
          <a:p>
            <a:endParaRPr lang="en-US" dirty="0">
              <a:latin typeface="Comic Sans MS" panose="030F0702030302020204" pitchFamily="66" charset="0"/>
            </a:endParaRPr>
          </a:p>
          <a:p>
            <a:r>
              <a:rPr lang="en-US" dirty="0" smtClean="0">
                <a:latin typeface="Comic Sans MS" panose="030F0702030302020204" pitchFamily="66" charset="0"/>
              </a:rPr>
              <a:t>4.Merchant table will interact with inventory, brand, category, merchant and order table.</a:t>
            </a:r>
            <a:endParaRPr lang="en-US" dirty="0">
              <a:latin typeface="Comic Sans MS" panose="030F0702030302020204" pitchFamily="66" charset="0"/>
            </a:endParaRPr>
          </a:p>
        </p:txBody>
      </p:sp>
    </p:spTree>
    <p:extLst>
      <p:ext uri="{BB962C8B-B14F-4D97-AF65-F5344CB8AC3E}">
        <p14:creationId xmlns:p14="http://schemas.microsoft.com/office/powerpoint/2010/main" val="226525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
        <p:nvSpPr>
          <p:cNvPr id="2" name="Rounded Rectangle 1"/>
          <p:cNvSpPr/>
          <p:nvPr/>
        </p:nvSpPr>
        <p:spPr>
          <a:xfrm>
            <a:off x="412470" y="990600"/>
            <a:ext cx="4751908" cy="4114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r>
              <a:rPr lang="en-US" sz="4400" b="1" dirty="0" smtClean="0">
                <a:ln/>
                <a:solidFill>
                  <a:schemeClr val="accent4"/>
                </a:solidFill>
                <a:latin typeface="Comic Sans MS" panose="030F0702030302020204" pitchFamily="66" charset="0"/>
              </a:rPr>
              <a:t>Tables Used</a:t>
            </a:r>
          </a:p>
          <a:p>
            <a:pPr algn="ctr"/>
            <a:endParaRPr lang="en-US" sz="1400" b="1" dirty="0" smtClean="0">
              <a:ln/>
              <a:solidFill>
                <a:schemeClr val="accent4"/>
              </a:solidFill>
              <a:latin typeface="Comic Sans MS" panose="030F0702030302020204" pitchFamily="66" charset="0"/>
            </a:endParaRPr>
          </a:p>
          <a:p>
            <a:pPr marL="342900" indent="-342900">
              <a:buFont typeface="+mj-lt"/>
              <a:buAutoNum type="arabicPeriod"/>
            </a:pPr>
            <a:r>
              <a:rPr lang="en-US" sz="2000" b="1" dirty="0" smtClean="0">
                <a:ln/>
                <a:solidFill>
                  <a:schemeClr val="accent4"/>
                </a:solidFill>
                <a:latin typeface="Comic Sans MS" panose="030F0702030302020204" pitchFamily="66" charset="0"/>
              </a:rPr>
              <a:t>Merchant</a:t>
            </a:r>
          </a:p>
          <a:p>
            <a:pPr marL="342900" indent="-342900">
              <a:buFont typeface="+mj-lt"/>
              <a:buAutoNum type="arabicPeriod"/>
            </a:pPr>
            <a:r>
              <a:rPr lang="en-US" sz="2000" b="1" dirty="0" smtClean="0">
                <a:ln/>
                <a:solidFill>
                  <a:schemeClr val="accent4"/>
                </a:solidFill>
                <a:latin typeface="Comic Sans MS" panose="030F0702030302020204" pitchFamily="66" charset="0"/>
              </a:rPr>
              <a:t>Inventory</a:t>
            </a:r>
          </a:p>
          <a:p>
            <a:pPr marL="342900" indent="-342900">
              <a:buFont typeface="+mj-lt"/>
              <a:buAutoNum type="arabicPeriod"/>
            </a:pPr>
            <a:r>
              <a:rPr lang="en-US" sz="2000" b="1" dirty="0" smtClean="0">
                <a:ln/>
                <a:solidFill>
                  <a:schemeClr val="accent4"/>
                </a:solidFill>
                <a:latin typeface="Comic Sans MS" panose="030F0702030302020204" pitchFamily="66" charset="0"/>
              </a:rPr>
              <a:t>Brand</a:t>
            </a:r>
          </a:p>
          <a:p>
            <a:pPr marL="342900" indent="-342900">
              <a:buFont typeface="+mj-lt"/>
              <a:buAutoNum type="arabicPeriod"/>
            </a:pPr>
            <a:r>
              <a:rPr lang="en-US" sz="2000" b="1" dirty="0" smtClean="0">
                <a:ln/>
                <a:solidFill>
                  <a:schemeClr val="accent4"/>
                </a:solidFill>
                <a:latin typeface="Comic Sans MS" panose="030F0702030302020204" pitchFamily="66" charset="0"/>
              </a:rPr>
              <a:t>Category</a:t>
            </a:r>
          </a:p>
          <a:p>
            <a:pPr marL="342900" indent="-342900">
              <a:buFont typeface="+mj-lt"/>
              <a:buAutoNum type="arabicPeriod"/>
            </a:pPr>
            <a:r>
              <a:rPr lang="en-US" sz="2000" b="1" dirty="0" smtClean="0">
                <a:ln/>
                <a:solidFill>
                  <a:schemeClr val="accent4"/>
                </a:solidFill>
                <a:latin typeface="Comic Sans MS" panose="030F0702030302020204" pitchFamily="66" charset="0"/>
              </a:rPr>
              <a:t>Order</a:t>
            </a:r>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858000" y="138955"/>
            <a:ext cx="4191000" cy="1066799"/>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Merchant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843202995"/>
              </p:ext>
            </p:extLst>
          </p:nvPr>
        </p:nvGraphicFramePr>
        <p:xfrm>
          <a:off x="609600" y="1295397"/>
          <a:ext cx="11048999" cy="4953003"/>
        </p:xfrm>
        <a:graphic>
          <a:graphicData uri="http://schemas.openxmlformats.org/drawingml/2006/table">
            <a:tbl>
              <a:tblPr firstRow="1" bandRow="1">
                <a:tableStyleId>{5C22544A-7EE6-4342-B048-85BDC9FD1C3A}</a:tableStyleId>
              </a:tblPr>
              <a:tblGrid>
                <a:gridCol w="3632630"/>
                <a:gridCol w="1600208"/>
                <a:gridCol w="2183531"/>
                <a:gridCol w="3632630"/>
              </a:tblGrid>
              <a:tr h="390204">
                <a:tc>
                  <a:txBody>
                    <a:bodyPr/>
                    <a:lstStyle/>
                    <a:p>
                      <a:pPr algn="ctr"/>
                      <a:r>
                        <a:rPr lang="en-US" sz="1400" dirty="0" smtClean="0">
                          <a:latin typeface="Comic Sans MS" panose="030F0702030302020204" pitchFamily="66" charset="0"/>
                        </a:rPr>
                        <a:t>Column 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Data type</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Constraint </a:t>
                      </a:r>
                    </a:p>
                  </a:txBody>
                  <a:tcPr/>
                </a:tc>
                <a:tc>
                  <a:txBody>
                    <a:bodyPr/>
                    <a:lstStyle/>
                    <a:p>
                      <a:pPr algn="ctr"/>
                      <a:r>
                        <a:rPr lang="en-US" sz="1400" dirty="0" smtClean="0">
                          <a:latin typeface="Comic Sans MS" panose="030F0702030302020204" pitchFamily="66" charset="0"/>
                        </a:rPr>
                        <a:t>Description</a:t>
                      </a:r>
                      <a:endParaRPr lang="en-US" sz="1400" dirty="0">
                        <a:latin typeface="Comic Sans MS" panose="030F0702030302020204" pitchFamily="66" charset="0"/>
                      </a:endParaRPr>
                    </a:p>
                  </a:txBody>
                  <a:tcPr/>
                </a:tc>
              </a:tr>
              <a:tr h="503026">
                <a:tc>
                  <a:txBody>
                    <a:bodyPr/>
                    <a:lstStyle/>
                    <a:p>
                      <a:pPr algn="ctr"/>
                      <a:r>
                        <a:rPr lang="en-US" sz="1400" dirty="0" smtClean="0">
                          <a:latin typeface="Comic Sans MS" panose="030F0702030302020204" pitchFamily="66" charset="0"/>
                        </a:rPr>
                        <a:t>merchantId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int</a:t>
                      </a:r>
                      <a:r>
                        <a:rPr lang="en-US" sz="1400" baseline="0" dirty="0" smtClean="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Primary</a:t>
                      </a:r>
                      <a:r>
                        <a:rPr lang="en-US" sz="1400" baseline="0" dirty="0" smtClean="0">
                          <a:latin typeface="Comic Sans MS" panose="030F0702030302020204" pitchFamily="66" charset="0"/>
                        </a:rPr>
                        <a:t> key </a:t>
                      </a:r>
                    </a:p>
                    <a:p>
                      <a:pPr algn="ctr"/>
                      <a:r>
                        <a:rPr lang="en-US" sz="1400" baseline="0" dirty="0" smtClean="0">
                          <a:latin typeface="Comic Sans MS" panose="030F0702030302020204" pitchFamily="66" charset="0"/>
                        </a:rPr>
                        <a:t>Auto Generated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Used for</a:t>
                      </a:r>
                      <a:r>
                        <a:rPr lang="en-US" sz="1400" baseline="0" dirty="0" smtClean="0">
                          <a:latin typeface="Comic Sans MS" panose="030F0702030302020204" pitchFamily="66" charset="0"/>
                        </a:rPr>
                        <a:t> unique identification</a:t>
                      </a:r>
                      <a:endParaRPr lang="en-US" sz="1400" dirty="0">
                        <a:latin typeface="Comic Sans MS" panose="030F0702030302020204" pitchFamily="66" charset="0"/>
                      </a:endParaRPr>
                    </a:p>
                  </a:txBody>
                  <a:tcPr/>
                </a:tc>
              </a:tr>
              <a:tr h="295897">
                <a:tc>
                  <a:txBody>
                    <a:bodyPr/>
                    <a:lstStyle/>
                    <a:p>
                      <a:pPr algn="ctr"/>
                      <a:r>
                        <a:rPr lang="en-US" sz="1400" dirty="0" smtClean="0">
                          <a:latin typeface="Comic Sans MS" panose="030F0702030302020204" pitchFamily="66" charset="0"/>
                        </a:rPr>
                        <a:t>merchantName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334461">
                <a:tc>
                  <a:txBody>
                    <a:bodyPr/>
                    <a:lstStyle/>
                    <a:p>
                      <a:pPr algn="ctr"/>
                      <a:r>
                        <a:rPr lang="en-US" sz="1400" dirty="0" smtClean="0">
                          <a:latin typeface="Comic Sans MS" panose="030F0702030302020204" pitchFamily="66" charset="0"/>
                        </a:rPr>
                        <a:t>phoneNumber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int</a:t>
                      </a:r>
                      <a:r>
                        <a:rPr lang="en-US" sz="1400" baseline="0" dirty="0" smtClean="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387784">
                <a:tc>
                  <a:txBody>
                    <a:bodyPr/>
                    <a:lstStyle/>
                    <a:p>
                      <a:pPr algn="ctr"/>
                      <a:r>
                        <a:rPr lang="en-US" sz="1400" dirty="0" smtClean="0">
                          <a:latin typeface="Comic Sans MS" panose="030F0702030302020204" pitchFamily="66" charset="0"/>
                        </a:rPr>
                        <a:t>emailId</a:t>
                      </a: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unique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Will</a:t>
                      </a:r>
                      <a:r>
                        <a:rPr lang="en-US" sz="1400" baseline="0" dirty="0" smtClean="0">
                          <a:latin typeface="Comic Sans MS" panose="030F0702030302020204" pitchFamily="66" charset="0"/>
                        </a:rPr>
                        <a:t> be Used for merchant Login </a:t>
                      </a:r>
                      <a:endParaRPr lang="en-US" sz="1400" dirty="0" smtClean="0">
                        <a:latin typeface="Comic Sans MS" panose="030F0702030302020204" pitchFamily="66" charset="0"/>
                      </a:endParaRPr>
                    </a:p>
                  </a:txBody>
                  <a:tcPr/>
                </a:tc>
              </a:tr>
              <a:tr h="295897">
                <a:tc>
                  <a:txBody>
                    <a:bodyPr/>
                    <a:lstStyle/>
                    <a:p>
                      <a:pPr algn="ctr"/>
                      <a:r>
                        <a:rPr lang="en-US" sz="1400" dirty="0" smtClean="0">
                          <a:latin typeface="Comic Sans MS" panose="030F0702030302020204" pitchFamily="66" charset="0"/>
                        </a:rPr>
                        <a:t>companyName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295897">
                <a:tc>
                  <a:txBody>
                    <a:bodyPr/>
                    <a:lstStyle/>
                    <a:p>
                      <a:pPr algn="ctr"/>
                      <a:r>
                        <a:rPr lang="en-US" sz="1400" dirty="0" smtClean="0">
                          <a:latin typeface="Comic Sans MS" panose="030F0702030302020204" pitchFamily="66" charset="0"/>
                        </a:rPr>
                        <a:t>Password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Authentication</a:t>
                      </a:r>
                      <a:r>
                        <a:rPr lang="en-US" sz="1400" baseline="0" dirty="0" smtClean="0">
                          <a:latin typeface="Comic Sans MS" panose="030F0702030302020204" pitchFamily="66" charset="0"/>
                        </a:rPr>
                        <a:t> purposes</a:t>
                      </a:r>
                      <a:endParaRPr lang="en-US" sz="1400" dirty="0" smtClean="0">
                        <a:latin typeface="Comic Sans MS" panose="030F0702030302020204" pitchFamily="66" charset="0"/>
                      </a:endParaRPr>
                    </a:p>
                  </a:txBody>
                  <a:tcPr/>
                </a:tc>
              </a:tr>
              <a:tr h="295897">
                <a:tc>
                  <a:txBody>
                    <a:bodyPr/>
                    <a:lstStyle/>
                    <a:p>
                      <a:pPr algn="ctr"/>
                      <a:r>
                        <a:rPr lang="en-US" sz="1400" dirty="0" smtClean="0">
                          <a:latin typeface="Comic Sans MS" panose="030F0702030302020204" pitchFamily="66" charset="0"/>
                        </a:rPr>
                        <a:t>Address</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Foreign</a:t>
                      </a:r>
                      <a:r>
                        <a:rPr lang="en-US" sz="1400" baseline="0" dirty="0" smtClean="0">
                          <a:latin typeface="Comic Sans MS" panose="030F0702030302020204" pitchFamily="66" charset="0"/>
                        </a:rPr>
                        <a:t> Key</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378330">
                <a:tc>
                  <a:txBody>
                    <a:bodyPr/>
                    <a:lstStyle/>
                    <a:p>
                      <a:pPr algn="ctr"/>
                      <a:r>
                        <a:rPr lang="en-US" sz="1400" dirty="0" smtClean="0">
                          <a:latin typeface="Comic Sans MS" panose="030F0702030302020204" pitchFamily="66" charset="0"/>
                        </a:rPr>
                        <a:t>Status</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To let know if</a:t>
                      </a:r>
                      <a:r>
                        <a:rPr lang="en-US" sz="1400" baseline="0" dirty="0" smtClean="0">
                          <a:latin typeface="Comic Sans MS" panose="030F0702030302020204" pitchFamily="66" charset="0"/>
                        </a:rPr>
                        <a:t> user is active or not</a:t>
                      </a:r>
                      <a:endParaRPr lang="en-US" sz="1400" dirty="0">
                        <a:latin typeface="Comic Sans MS" panose="030F0702030302020204" pitchFamily="66" charset="0"/>
                      </a:endParaRPr>
                    </a:p>
                  </a:txBody>
                  <a:tcPr/>
                </a:tc>
              </a:tr>
              <a:tr h="503026">
                <a:tc>
                  <a:txBody>
                    <a:bodyPr/>
                    <a:lstStyle/>
                    <a:p>
                      <a:pPr algn="ctr"/>
                      <a:r>
                        <a:rPr lang="en-US" sz="1400" dirty="0" smtClean="0">
                          <a:latin typeface="Comic Sans MS" panose="030F0702030302020204" pitchFamily="66" charset="0"/>
                        </a:rPr>
                        <a:t>isCertified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Boolean</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Is the Merchant CapStore</a:t>
                      </a:r>
                      <a:r>
                        <a:rPr lang="en-US" sz="1400" baseline="0" dirty="0" smtClean="0">
                          <a:latin typeface="Comic Sans MS" panose="030F0702030302020204" pitchFamily="66" charset="0"/>
                        </a:rPr>
                        <a:t> Certified or Not</a:t>
                      </a:r>
                      <a:endParaRPr lang="en-US" sz="1400" dirty="0">
                        <a:latin typeface="Comic Sans MS" panose="030F0702030302020204" pitchFamily="66" charset="0"/>
                      </a:endParaRPr>
                    </a:p>
                  </a:txBody>
                  <a:tcPr/>
                </a:tc>
              </a:tr>
              <a:tr h="520904">
                <a:tc>
                  <a:txBody>
                    <a:bodyPr/>
                    <a:lstStyle/>
                    <a:p>
                      <a:pPr algn="ctr"/>
                      <a:r>
                        <a:rPr lang="en-US" sz="1400" dirty="0" smtClean="0">
                          <a:latin typeface="Comic Sans MS" panose="030F0702030302020204" pitchFamily="66" charset="0"/>
                        </a:rPr>
                        <a:t>isActive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Boolean</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Is the Merchant CapStore </a:t>
                      </a:r>
                      <a:r>
                        <a:rPr lang="en-US" sz="1400" baseline="0" dirty="0" smtClean="0">
                          <a:latin typeface="Comic Sans MS" panose="030F0702030302020204" pitchFamily="66" charset="0"/>
                        </a:rPr>
                        <a:t>validated by admin or not</a:t>
                      </a:r>
                      <a:endParaRPr lang="en-US" sz="1400" dirty="0" smtClean="0">
                        <a:latin typeface="Comic Sans MS" panose="030F0702030302020204" pitchFamily="66" charset="0"/>
                      </a:endParaRPr>
                    </a:p>
                    <a:p>
                      <a:pPr algn="ctr"/>
                      <a:endParaRPr lang="en-US" sz="1400" dirty="0">
                        <a:latin typeface="Comic Sans MS" panose="030F0702030302020204" pitchFamily="66" charset="0"/>
                      </a:endParaRPr>
                    </a:p>
                  </a:txBody>
                  <a:tcPr/>
                </a:tc>
              </a:tr>
              <a:tr h="475184">
                <a:tc>
                  <a:txBody>
                    <a:bodyPr/>
                    <a:lstStyle/>
                    <a:p>
                      <a:pPr algn="ctr"/>
                      <a:r>
                        <a:rPr lang="en-US" sz="1400" dirty="0" smtClean="0">
                          <a:latin typeface="Comic Sans MS" panose="030F0702030302020204" pitchFamily="66" charset="0"/>
                        </a:rPr>
                        <a:t>lastLogin</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datetime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bl>
          </a:graphicData>
        </a:graphic>
      </p:graphicFrame>
      <p:sp>
        <p:nvSpPr>
          <p:cNvPr id="3" name="Rectangle 2"/>
          <p:cNvSpPr/>
          <p:nvPr/>
        </p:nvSpPr>
        <p:spPr>
          <a:xfrm>
            <a:off x="381000" y="291019"/>
            <a:ext cx="6096000" cy="1446550"/>
          </a:xfrm>
          <a:prstGeom prst="rect">
            <a:avLst/>
          </a:prstGeom>
        </p:spPr>
        <p:txBody>
          <a:bodyPr>
            <a:spAutoFit/>
          </a:bodyPr>
          <a:lstStyle/>
          <a:p>
            <a:r>
              <a:rPr lang="pt-PT" sz="4400" b="1" dirty="0">
                <a:solidFill>
                  <a:schemeClr val="tx2"/>
                </a:solidFill>
                <a:latin typeface="Comic Sans MS" panose="030F0702030302020204" pitchFamily="66" charset="0"/>
              </a:rPr>
              <a:t>Tables</a:t>
            </a:r>
            <a:r>
              <a:rPr lang="pt-PT" sz="4400" b="1" dirty="0">
                <a:latin typeface="Comic Sans MS" panose="030F0702030302020204" pitchFamily="66" charset="0"/>
              </a:rPr>
              <a:t> </a:t>
            </a:r>
            <a:r>
              <a:rPr lang="pt-PT" sz="4400" b="1" dirty="0">
                <a:solidFill>
                  <a:schemeClr val="tx2"/>
                </a:solidFill>
                <a:latin typeface="Comic Sans MS" panose="030F0702030302020204" pitchFamily="66" charset="0"/>
              </a:rPr>
              <a:t>:</a:t>
            </a:r>
            <a:br>
              <a:rPr lang="pt-PT" sz="4400" b="1" dirty="0">
                <a:solidFill>
                  <a:schemeClr val="tx2"/>
                </a:solidFill>
                <a:latin typeface="Comic Sans MS" panose="030F0702030302020204" pitchFamily="66" charset="0"/>
              </a:rPr>
            </a:br>
            <a:endParaRPr lang="en-US" sz="4400" dirty="0">
              <a:solidFill>
                <a:schemeClr val="tx2"/>
              </a:solidFill>
            </a:endParaRPr>
          </a:p>
        </p:txBody>
      </p:sp>
    </p:spTree>
    <p:extLst>
      <p:ext uri="{BB962C8B-B14F-4D97-AF65-F5344CB8AC3E}">
        <p14:creationId xmlns:p14="http://schemas.microsoft.com/office/powerpoint/2010/main" val="400103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336</TotalTime>
  <Words>1094</Words>
  <Application>Microsoft Office PowerPoint</Application>
  <PresentationFormat>Widescreen</PresentationFormat>
  <Paragraphs>258</Paragraphs>
  <Slides>22</Slides>
  <Notes>16</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22</vt:i4>
      </vt:variant>
    </vt:vector>
  </HeadingPairs>
  <TitlesOfParts>
    <vt:vector size="34" baseType="lpstr">
      <vt:lpstr>Arial</vt:lpstr>
      <vt:lpstr>Calibri</vt:lpstr>
      <vt:lpstr>Comic Sans MS</vt:lpstr>
      <vt:lpstr>Georgia</vt:lpstr>
      <vt:lpstr>Mangal</vt:lpstr>
      <vt:lpstr>Verdana</vt:lpstr>
      <vt:lpstr>Vrinda</vt:lpstr>
      <vt:lpstr>Wingdings</vt:lpstr>
      <vt:lpstr>Capgemini 2017_Cover slides</vt:lpstr>
      <vt:lpstr>Section slides</vt:lpstr>
      <vt:lpstr>Content Layouts</vt:lpstr>
      <vt:lpstr>Content and Image Layouts</vt:lpstr>
      <vt:lpstr> Deepanshu Joshi (153004)  Shivani Katolkar (152994)  Vignesh R (152978)  Kavya S V (153046) </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Katolkar, Shivani</cp:lastModifiedBy>
  <cp:revision>100</cp:revision>
  <dcterms:created xsi:type="dcterms:W3CDTF">2017-10-18T10:34:16Z</dcterms:created>
  <dcterms:modified xsi:type="dcterms:W3CDTF">2018-08-21T08:55:06Z</dcterms:modified>
</cp:coreProperties>
</file>